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4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5" r:id="rId10"/>
    <p:sldId id="280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5" r:id="rId20"/>
    <p:sldId id="276" r:id="rId21"/>
    <p:sldId id="277" r:id="rId22"/>
    <p:sldId id="278" r:id="rId2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70" d="100"/>
          <a:sy n="70" d="100"/>
        </p:scale>
        <p:origin x="512" y="5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2420788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4EA713-08DB-F40A-C827-C2E871A682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C5C885A-197D-9BF8-9DA0-3C56DE7F8D4C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86F3713-C5F6-B0FF-C6DB-AE47FE16B23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A4BBDF5-16AF-C3C3-D393-8487B34146F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</p:sp>
    </p:spTree>
    <p:extLst>
      <p:ext uri="{BB962C8B-B14F-4D97-AF65-F5344CB8AC3E}">
        <p14:creationId xmlns:p14="http://schemas.microsoft.com/office/powerpoint/2010/main" val="424157810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9/20/2026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9/20/2026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9/20/2026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9/20/2026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14400" y="2054264"/>
            <a:ext cx="10362895" cy="2749471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spcAft>
                <a:spcPts val="1200"/>
              </a:spcAft>
              <a:defRPr sz="3800" b="1">
                <a:solidFill>
                  <a:srgbClr val="1E293B"/>
                </a:solidFill>
                <a:latin typeface="Georgia"/>
              </a:defRPr>
            </a:pPr>
            <a:r>
              <a:rPr dirty="0"/>
              <a:t>Art and culture on prescription in Italy</a:t>
            </a:r>
          </a:p>
          <a:p>
            <a:pPr algn="ctr">
              <a:spcAft>
                <a:spcPts val="3200"/>
              </a:spcAft>
              <a:defRPr sz="2200">
                <a:solidFill>
                  <a:srgbClr val="475569"/>
                </a:solidFill>
                <a:latin typeface="Verdana"/>
              </a:defRPr>
            </a:pPr>
            <a:r>
              <a:rPr dirty="0"/>
              <a:t>Key findings from the first Italian national survey on social prescribing and cultural welfare</a:t>
            </a:r>
          </a:p>
          <a:p>
            <a:pPr algn="ctr">
              <a:defRPr sz="1800" b="1">
                <a:solidFill>
                  <a:srgbClr val="0D9488"/>
                </a:solidFill>
                <a:latin typeface="Verdana"/>
              </a:defRPr>
            </a:pPr>
            <a:r>
              <a:rPr dirty="0"/>
              <a:t>Simona Staffieri</a:t>
            </a:r>
            <a:br>
              <a:rPr dirty="0"/>
            </a:br>
            <a:r>
              <a:rPr dirty="0"/>
              <a:t>Project Manager Officer, CCW Cultural Welfare Center</a:t>
            </a:r>
            <a:br>
              <a:rPr dirty="0"/>
            </a:br>
            <a:r>
              <a:rPr dirty="0"/>
              <a:t>Culture, Health and Social Prescribing Conference • Ljubljana 2026</a:t>
            </a:r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id="{C6A7C36E-D461-6E61-A2C5-8622C3FE60D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84440" y="320039"/>
            <a:ext cx="3929920" cy="1557499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731520" y="365760"/>
            <a:ext cx="3474720" cy="347472"/>
          </a:xfrm>
          <a:prstGeom prst="roundRect">
            <a:avLst/>
          </a:prstGeom>
          <a:solidFill>
            <a:srgbClr val="0D948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>
              <a:defRPr sz="1200" b="1">
                <a:solidFill>
                  <a:srgbClr val="FFFFFF"/>
                </a:solidFill>
                <a:latin typeface="Verdana"/>
              </a:defRPr>
            </a:pPr>
            <a:r>
              <a:t>THEORETICAL FRAMEWORK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777240"/>
            <a:ext cx="10728655" cy="7315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defRPr sz="2800" b="1">
                <a:solidFill>
                  <a:srgbClr val="1E293B"/>
                </a:solidFill>
                <a:latin typeface="Georgia"/>
              </a:defRPr>
            </a:pPr>
            <a:r>
              <a:rPr dirty="0"/>
              <a:t>Context and theoretical framework of the Italian research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731520" y="1737360"/>
            <a:ext cx="3328416" cy="4389120"/>
          </a:xfrm>
          <a:prstGeom prst="roundRect">
            <a:avLst/>
          </a:prstGeom>
          <a:solidFill>
            <a:srgbClr val="EEEAE2"/>
          </a:solidFill>
          <a:ln w="25400">
            <a:solidFill>
              <a:srgbClr val="0D948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28600" tIns="182880" rIns="228600" bIns="182880" rtlCol="0" anchor="ctr"/>
          <a:lstStyle/>
          <a:p>
            <a:pPr algn="ctr">
              <a:spcAft>
                <a:spcPts val="800"/>
              </a:spcAft>
              <a:defRPr sz="2200" b="1">
                <a:solidFill>
                  <a:srgbClr val="0D9488"/>
                </a:solidFill>
                <a:latin typeface="Georgia"/>
              </a:defRPr>
            </a:pPr>
            <a:r>
              <a:t>1. WHO 2019 evidence base</a:t>
            </a:r>
          </a:p>
          <a:p>
            <a:pPr algn="ctr">
              <a:spcAft>
                <a:spcPts val="600"/>
              </a:spcAft>
              <a:defRPr sz="1800">
                <a:solidFill>
                  <a:srgbClr val="1E293B"/>
                </a:solidFill>
                <a:latin typeface="Verdana"/>
              </a:defRPr>
            </a:pPr>
            <a:r>
              <a:t>Grounding in 3,000+ studies (Fancourt &amp; Finn) confirming arts interventions prevent and manage health conditions across the lifespan.</a:t>
            </a:r>
          </a:p>
          <a:p>
            <a:pPr algn="ctr">
              <a:spcAft>
                <a:spcPts val="600"/>
              </a:spcAft>
              <a:defRPr sz="1800">
                <a:solidFill>
                  <a:srgbClr val="1E293B"/>
                </a:solidFill>
                <a:latin typeface="Verdana"/>
              </a:defRPr>
            </a:pPr>
            <a:r>
              <a:t>Cultural participation as a non-pharmacological health asset.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4425696" y="1737360"/>
            <a:ext cx="3328416" cy="4389120"/>
          </a:xfrm>
          <a:prstGeom prst="roundRect">
            <a:avLst/>
          </a:prstGeom>
          <a:solidFill>
            <a:srgbClr val="EEEAE2"/>
          </a:solidFill>
          <a:ln w="25400">
            <a:solidFill>
              <a:srgbClr val="1E293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28600" tIns="182880" rIns="228600" bIns="182880" rtlCol="0" anchor="ctr"/>
          <a:lstStyle/>
          <a:p>
            <a:pPr algn="ctr">
              <a:spcAft>
                <a:spcPts val="800"/>
              </a:spcAft>
              <a:defRPr sz="2200" b="1">
                <a:solidFill>
                  <a:srgbClr val="1E293B"/>
                </a:solidFill>
                <a:latin typeface="Georgia"/>
              </a:defRPr>
            </a:pPr>
            <a:r>
              <a:t>2. Social determinants of health</a:t>
            </a:r>
          </a:p>
          <a:p>
            <a:pPr algn="ctr">
              <a:spcAft>
                <a:spcPts val="600"/>
              </a:spcAft>
              <a:defRPr sz="1800">
                <a:solidFill>
                  <a:srgbClr val="1E293B"/>
                </a:solidFill>
                <a:latin typeface="Verdana"/>
              </a:defRPr>
            </a:pPr>
            <a:r>
              <a:t>Addressing isolation, distress, and health inequities (Dahlgren &amp; Whitehead model).</a:t>
            </a:r>
          </a:p>
          <a:p>
            <a:pPr algn="ctr">
              <a:spcAft>
                <a:spcPts val="600"/>
              </a:spcAft>
              <a:defRPr sz="1800">
                <a:solidFill>
                  <a:srgbClr val="1E293B"/>
                </a:solidFill>
                <a:latin typeface="Verdana"/>
              </a:defRPr>
            </a:pPr>
            <a:r>
              <a:t>Conceptualizing the 'cultural exposome': environmental and aesthetic factors shaping long-term well-being.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8119872" y="1737360"/>
            <a:ext cx="3328416" cy="4389120"/>
          </a:xfrm>
          <a:prstGeom prst="roundRect">
            <a:avLst/>
          </a:prstGeom>
          <a:solidFill>
            <a:srgbClr val="EEEAE2"/>
          </a:solidFill>
          <a:ln w="25400">
            <a:solidFill>
              <a:srgbClr val="E11D4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28600" tIns="182880" rIns="228600" bIns="182880" rtlCol="0" anchor="ctr"/>
          <a:lstStyle/>
          <a:p>
            <a:pPr algn="ctr">
              <a:spcAft>
                <a:spcPts val="800"/>
              </a:spcAft>
              <a:defRPr sz="2200" b="1">
                <a:solidFill>
                  <a:srgbClr val="E11D48"/>
                </a:solidFill>
                <a:latin typeface="Georgia"/>
              </a:defRPr>
            </a:pPr>
            <a:r>
              <a:t>3. Salutogenic approach</a:t>
            </a:r>
          </a:p>
          <a:p>
            <a:pPr algn="ctr">
              <a:spcAft>
                <a:spcPts val="600"/>
              </a:spcAft>
              <a:defRPr sz="1800">
                <a:solidFill>
                  <a:srgbClr val="1E293B"/>
                </a:solidFill>
                <a:latin typeface="Verdana"/>
              </a:defRPr>
            </a:pPr>
            <a:r>
              <a:t>Shifting focus from disease treatment to resource activation and resilience building.</a:t>
            </a:r>
          </a:p>
          <a:p>
            <a:pPr algn="ctr">
              <a:spcAft>
                <a:spcPts val="600"/>
              </a:spcAft>
              <a:defRPr sz="1800">
                <a:solidFill>
                  <a:srgbClr val="1E293B"/>
                </a:solidFill>
                <a:latin typeface="Verdana"/>
              </a:defRPr>
            </a:pPr>
            <a:r>
              <a:t>Cultural welfare as an integrated community infrastructure bridging health and culture.</a:t>
            </a:r>
          </a:p>
        </p:txBody>
      </p:sp>
      <p:pic>
        <p:nvPicPr>
          <p:cNvPr id="8" name="Immagine 7">
            <a:extLst>
              <a:ext uri="{FF2B5EF4-FFF2-40B4-BE49-F238E27FC236}">
                <a16:creationId xmlns:a16="http://schemas.microsoft.com/office/drawing/2014/main" id="{08CE4AFC-DA6E-852F-0E97-FA55E7A8CEC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95559" y="27869"/>
            <a:ext cx="1889807" cy="749371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731520" y="365760"/>
            <a:ext cx="3474720" cy="347472"/>
          </a:xfrm>
          <a:prstGeom prst="roundRect">
            <a:avLst/>
          </a:prstGeom>
          <a:solidFill>
            <a:srgbClr val="0D948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>
              <a:defRPr sz="1200" b="1">
                <a:solidFill>
                  <a:srgbClr val="FFFFFF"/>
                </a:solidFill>
                <a:latin typeface="Verdana"/>
              </a:defRPr>
            </a:pPr>
            <a:r>
              <a:t>METHODOLOGY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881390"/>
            <a:ext cx="10728655" cy="5232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defRPr sz="2800" b="1">
                <a:solidFill>
                  <a:srgbClr val="1E293B"/>
                </a:solidFill>
                <a:latin typeface="Georgia"/>
              </a:defRPr>
            </a:pPr>
            <a:r>
              <a:rPr dirty="0"/>
              <a:t>Integrated research methodology: three levels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731520" y="1737360"/>
            <a:ext cx="3328416" cy="4389120"/>
          </a:xfrm>
          <a:prstGeom prst="roundRect">
            <a:avLst/>
          </a:prstGeom>
          <a:solidFill>
            <a:srgbClr val="EEEAE2"/>
          </a:solidFill>
          <a:ln w="25400">
            <a:solidFill>
              <a:srgbClr val="0D948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28600" tIns="182880" rIns="228600" bIns="182880" rtlCol="0" anchor="ctr"/>
          <a:lstStyle/>
          <a:p>
            <a:pPr algn="ctr">
              <a:spcAft>
                <a:spcPts val="800"/>
              </a:spcAft>
              <a:defRPr sz="2200" b="1">
                <a:solidFill>
                  <a:srgbClr val="0D9488"/>
                </a:solidFill>
                <a:latin typeface="Georgia"/>
              </a:defRPr>
            </a:pPr>
            <a:r>
              <a:t>Level 1: Systematic review</a:t>
            </a:r>
          </a:p>
          <a:p>
            <a:pPr algn="ctr">
              <a:spcAft>
                <a:spcPts val="600"/>
              </a:spcAft>
              <a:defRPr sz="1800">
                <a:solidFill>
                  <a:srgbClr val="1E293B"/>
                </a:solidFill>
                <a:latin typeface="Verdana"/>
              </a:defRPr>
            </a:pPr>
            <a:r>
              <a:t>Analysis of 3,000+ scientific sources and international social prescribing frameworks.</a:t>
            </a:r>
          </a:p>
          <a:p>
            <a:pPr algn="ctr">
              <a:spcAft>
                <a:spcPts val="600"/>
              </a:spcAft>
              <a:defRPr sz="1800">
                <a:solidFill>
                  <a:srgbClr val="1E293B"/>
                </a:solidFill>
                <a:latin typeface="Verdana"/>
              </a:defRPr>
            </a:pPr>
            <a:r>
              <a:t>Standardization of definitions and operational indicators.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4425696" y="1737360"/>
            <a:ext cx="3328416" cy="4389120"/>
          </a:xfrm>
          <a:prstGeom prst="roundRect">
            <a:avLst/>
          </a:prstGeom>
          <a:solidFill>
            <a:srgbClr val="EEEAE2"/>
          </a:solidFill>
          <a:ln w="25400">
            <a:solidFill>
              <a:srgbClr val="1E293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28600" tIns="182880" rIns="228600" bIns="182880" rtlCol="0" anchor="ctr"/>
          <a:lstStyle/>
          <a:p>
            <a:pPr algn="ctr">
              <a:spcAft>
                <a:spcPts val="800"/>
              </a:spcAft>
              <a:defRPr sz="2200" b="1">
                <a:solidFill>
                  <a:srgbClr val="1E293B"/>
                </a:solidFill>
                <a:latin typeface="Georgia"/>
              </a:defRPr>
            </a:pPr>
            <a:r>
              <a:t>Level 2: Quantitative survey</a:t>
            </a:r>
          </a:p>
          <a:p>
            <a:pPr algn="ctr">
              <a:spcAft>
                <a:spcPts val="600"/>
              </a:spcAft>
              <a:defRPr sz="1800">
                <a:solidFill>
                  <a:srgbClr val="1E293B"/>
                </a:solidFill>
                <a:latin typeface="Verdana"/>
              </a:defRPr>
            </a:pPr>
            <a:r>
              <a:t>National mapping of 918 validated organizations across Italy.</a:t>
            </a:r>
          </a:p>
          <a:p>
            <a:pPr algn="ctr">
              <a:spcAft>
                <a:spcPts val="600"/>
              </a:spcAft>
              <a:defRPr sz="1800">
                <a:solidFill>
                  <a:srgbClr val="1E293B"/>
                </a:solidFill>
                <a:latin typeface="Verdana"/>
              </a:defRPr>
            </a:pPr>
            <a:r>
              <a:t>Comprehensive mapping of target populations, referral routes, and financial structures.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8119872" y="1737360"/>
            <a:ext cx="3328416" cy="4389120"/>
          </a:xfrm>
          <a:prstGeom prst="roundRect">
            <a:avLst/>
          </a:prstGeom>
          <a:solidFill>
            <a:srgbClr val="EEEAE2"/>
          </a:solidFill>
          <a:ln w="25400">
            <a:solidFill>
              <a:srgbClr val="E11D4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28600" tIns="182880" rIns="228600" bIns="182880" rtlCol="0" anchor="ctr"/>
          <a:lstStyle/>
          <a:p>
            <a:pPr algn="ctr">
              <a:spcAft>
                <a:spcPts val="800"/>
              </a:spcAft>
              <a:defRPr sz="2200" b="1">
                <a:solidFill>
                  <a:srgbClr val="E11D48"/>
                </a:solidFill>
                <a:latin typeface="Georgia"/>
              </a:defRPr>
            </a:pPr>
            <a:r>
              <a:t>Level 3: Qualitative study</a:t>
            </a:r>
          </a:p>
          <a:p>
            <a:pPr algn="ctr">
              <a:spcAft>
                <a:spcPts val="600"/>
              </a:spcAft>
              <a:defRPr sz="1800">
                <a:solidFill>
                  <a:srgbClr val="1E293B"/>
                </a:solidFill>
                <a:latin typeface="Verdana"/>
              </a:defRPr>
            </a:pPr>
            <a:r>
              <a:t>14 in-depth interviews with national experts and key stakeholders.</a:t>
            </a:r>
          </a:p>
          <a:p>
            <a:pPr algn="ctr">
              <a:spcAft>
                <a:spcPts val="600"/>
              </a:spcAft>
              <a:defRPr sz="1800">
                <a:solidFill>
                  <a:srgbClr val="1E293B"/>
                </a:solidFill>
                <a:latin typeface="Verdana"/>
              </a:defRPr>
            </a:pPr>
            <a:r>
              <a:t>Qualitative focus groups analyzing human infrastructure, dignity, and link worker dynamics.</a:t>
            </a:r>
          </a:p>
        </p:txBody>
      </p:sp>
      <p:pic>
        <p:nvPicPr>
          <p:cNvPr id="8" name="Immagine 7">
            <a:extLst>
              <a:ext uri="{FF2B5EF4-FFF2-40B4-BE49-F238E27FC236}">
                <a16:creationId xmlns:a16="http://schemas.microsoft.com/office/drawing/2014/main" id="{6F3DFA3D-9FD6-8498-DEE4-09BDAAA9646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95559" y="27869"/>
            <a:ext cx="1889807" cy="749371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731520" y="365760"/>
            <a:ext cx="3474720" cy="347472"/>
          </a:xfrm>
          <a:prstGeom prst="roundRect">
            <a:avLst/>
          </a:prstGeom>
          <a:solidFill>
            <a:srgbClr val="0D948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>
              <a:defRPr sz="1200" b="1">
                <a:solidFill>
                  <a:srgbClr val="FFFFFF"/>
                </a:solidFill>
                <a:latin typeface="Verdana"/>
              </a:defRPr>
            </a:pPr>
            <a:r>
              <a:t>QUANTITATIVE EVIDENCE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881390"/>
            <a:ext cx="10728655" cy="5232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defRPr sz="2800" b="1">
                <a:solidFill>
                  <a:srgbClr val="1E293B"/>
                </a:solidFill>
                <a:latin typeface="Georgia"/>
              </a:defRPr>
            </a:pPr>
            <a:r>
              <a:rPr dirty="0"/>
              <a:t>Survey scope: mapping the </a:t>
            </a:r>
            <a:r>
              <a:rPr lang="it-IT" dirty="0"/>
              <a:t>I</a:t>
            </a:r>
            <a:r>
              <a:rPr dirty="0" err="1"/>
              <a:t>talian</a:t>
            </a:r>
            <a:r>
              <a:rPr dirty="0"/>
              <a:t> </a:t>
            </a:r>
            <a:r>
              <a:rPr lang="it-IT" dirty="0" err="1"/>
              <a:t>context</a:t>
            </a:r>
            <a:endParaRPr dirty="0"/>
          </a:p>
        </p:txBody>
      </p:sp>
      <p:sp>
        <p:nvSpPr>
          <p:cNvPr id="4" name="Rounded Rectangle 3"/>
          <p:cNvSpPr/>
          <p:nvPr/>
        </p:nvSpPr>
        <p:spPr>
          <a:xfrm>
            <a:off x="569977" y="1737360"/>
            <a:ext cx="5526023" cy="4389120"/>
          </a:xfrm>
          <a:prstGeom prst="roundRect">
            <a:avLst/>
          </a:prstGeom>
          <a:solidFill>
            <a:srgbClr val="EEEAE2"/>
          </a:solidFill>
          <a:ln w="25400">
            <a:solidFill>
              <a:srgbClr val="0D948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28600" tIns="182880" rIns="228600" bIns="182880" rtlCol="0" anchor="ctr"/>
          <a:lstStyle/>
          <a:p>
            <a:pPr algn="ctr">
              <a:spcAft>
                <a:spcPts val="800"/>
              </a:spcAft>
              <a:defRPr sz="2200" b="1">
                <a:solidFill>
                  <a:srgbClr val="0D9488"/>
                </a:solidFill>
                <a:latin typeface="Georgia"/>
              </a:defRPr>
            </a:pPr>
            <a:r>
              <a:rPr dirty="0"/>
              <a:t>Survey response funnel</a:t>
            </a:r>
            <a:endParaRPr lang="it-IT" dirty="0"/>
          </a:p>
          <a:p>
            <a:pPr algn="ctr">
              <a:spcAft>
                <a:spcPts val="800"/>
              </a:spcAft>
              <a:defRPr sz="2200" b="1">
                <a:solidFill>
                  <a:srgbClr val="0D9488"/>
                </a:solidFill>
                <a:latin typeface="Georgia"/>
              </a:defRPr>
            </a:pPr>
            <a:endParaRPr lang="it-IT" dirty="0"/>
          </a:p>
          <a:p>
            <a:pPr algn="ctr">
              <a:spcAft>
                <a:spcPts val="800"/>
              </a:spcAft>
              <a:defRPr sz="2200" b="1">
                <a:solidFill>
                  <a:srgbClr val="0D9488"/>
                </a:solidFill>
                <a:latin typeface="Georgia"/>
              </a:defRPr>
            </a:pPr>
            <a:endParaRPr dirty="0"/>
          </a:p>
          <a:p>
            <a:pPr>
              <a:spcAft>
                <a:spcPts val="600"/>
              </a:spcAft>
              <a:defRPr sz="1800">
                <a:solidFill>
                  <a:srgbClr val="1E293B"/>
                </a:solidFill>
                <a:latin typeface="Verdana"/>
              </a:defRPr>
            </a:pPr>
            <a:r>
              <a:rPr dirty="0"/>
              <a:t>• 2,142 initial contacts identified</a:t>
            </a:r>
          </a:p>
          <a:p>
            <a:pPr>
              <a:spcAft>
                <a:spcPts val="600"/>
              </a:spcAft>
              <a:defRPr sz="1800">
                <a:solidFill>
                  <a:srgbClr val="1E293B"/>
                </a:solidFill>
                <a:latin typeface="Verdana"/>
              </a:defRPr>
            </a:pPr>
            <a:r>
              <a:rPr dirty="0"/>
              <a:t>• 1,657 respondents reached (77.3% response rate)</a:t>
            </a:r>
          </a:p>
          <a:p>
            <a:pPr>
              <a:spcAft>
                <a:spcPts val="600"/>
              </a:spcAft>
              <a:defRPr sz="1800">
                <a:solidFill>
                  <a:srgbClr val="1E293B"/>
                </a:solidFill>
                <a:latin typeface="Verdana"/>
              </a:defRPr>
            </a:pPr>
            <a:r>
              <a:rPr dirty="0"/>
              <a:t>• 1,257 active entities in cultural</a:t>
            </a:r>
            <a:r>
              <a:rPr lang="it-IT" dirty="0"/>
              <a:t> </a:t>
            </a:r>
            <a:r>
              <a:rPr dirty="0"/>
              <a:t>health</a:t>
            </a:r>
          </a:p>
          <a:p>
            <a:pPr>
              <a:spcAft>
                <a:spcPts val="600"/>
              </a:spcAft>
              <a:defRPr sz="1800">
                <a:solidFill>
                  <a:srgbClr val="1E293B"/>
                </a:solidFill>
                <a:latin typeface="Verdana"/>
              </a:defRPr>
            </a:pPr>
            <a:r>
              <a:rPr dirty="0"/>
              <a:t>• 918 fully validated survey responses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263638" y="1709928"/>
            <a:ext cx="5358385" cy="4389120"/>
          </a:xfrm>
          <a:prstGeom prst="roundRect">
            <a:avLst/>
          </a:prstGeom>
          <a:solidFill>
            <a:srgbClr val="EEEAE2"/>
          </a:solidFill>
          <a:ln w="25400">
            <a:solidFill>
              <a:srgbClr val="1E293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28600" tIns="182880" rIns="228600" bIns="182880" rtlCol="0" anchor="ctr"/>
          <a:lstStyle/>
          <a:p>
            <a:pPr algn="ctr">
              <a:spcAft>
                <a:spcPts val="800"/>
              </a:spcAft>
              <a:defRPr sz="2200" b="1">
                <a:solidFill>
                  <a:srgbClr val="1E293B"/>
                </a:solidFill>
                <a:latin typeface="Georgia"/>
              </a:defRPr>
            </a:pPr>
            <a:r>
              <a:rPr lang="it-IT" dirty="0" err="1"/>
              <a:t>European</a:t>
            </a:r>
            <a:r>
              <a:rPr lang="it-IT" dirty="0"/>
              <a:t> Synergy &amp; </a:t>
            </a:r>
            <a:r>
              <a:rPr lang="it-IT" dirty="0" err="1"/>
              <a:t>Alignment</a:t>
            </a:r>
            <a:endParaRPr lang="it-IT" dirty="0"/>
          </a:p>
          <a:p>
            <a:pPr algn="ctr">
              <a:spcAft>
                <a:spcPts val="800"/>
              </a:spcAft>
              <a:defRPr sz="2200" b="1">
                <a:solidFill>
                  <a:srgbClr val="1E293B"/>
                </a:solidFill>
                <a:latin typeface="Georgia"/>
              </a:defRPr>
            </a:pPr>
            <a:endParaRPr lang="it-IT" dirty="0"/>
          </a:p>
          <a:p>
            <a:pPr>
              <a:spcAft>
                <a:spcPts val="600"/>
              </a:spcAft>
              <a:defRPr sz="1800">
                <a:solidFill>
                  <a:srgbClr val="1E293B"/>
                </a:solidFill>
                <a:latin typeface="Verdana"/>
              </a:defRPr>
            </a:pPr>
            <a:r>
              <a:rPr lang="it-IT" dirty="0"/>
              <a:t>• </a:t>
            </a:r>
            <a:r>
              <a:rPr lang="it-IT" dirty="0" err="1">
                <a:solidFill>
                  <a:srgbClr val="1E293B"/>
                </a:solidFill>
                <a:latin typeface="Verdana"/>
              </a:rPr>
              <a:t>Methodologically</a:t>
            </a:r>
            <a:r>
              <a:rPr lang="it-IT" dirty="0">
                <a:solidFill>
                  <a:srgbClr val="1E293B"/>
                </a:solidFill>
                <a:latin typeface="Verdana"/>
              </a:rPr>
              <a:t> </a:t>
            </a:r>
            <a:r>
              <a:rPr lang="it-IT" dirty="0" err="1">
                <a:solidFill>
                  <a:srgbClr val="1E293B"/>
                </a:solidFill>
                <a:latin typeface="Verdana"/>
              </a:rPr>
              <a:t>aligned</a:t>
            </a:r>
            <a:r>
              <a:rPr lang="it-IT" dirty="0">
                <a:solidFill>
                  <a:srgbClr val="1E293B"/>
                </a:solidFill>
                <a:latin typeface="Verdana"/>
              </a:rPr>
              <a:t> with the</a:t>
            </a:r>
          </a:p>
          <a:p>
            <a:pPr>
              <a:spcAft>
                <a:spcPts val="600"/>
              </a:spcAft>
              <a:defRPr sz="1800">
                <a:solidFill>
                  <a:srgbClr val="1E293B"/>
                </a:solidFill>
                <a:latin typeface="Verdana"/>
              </a:defRPr>
            </a:pPr>
            <a:r>
              <a:rPr lang="it-IT" dirty="0" err="1">
                <a:solidFill>
                  <a:srgbClr val="1E293B"/>
                </a:solidFill>
                <a:latin typeface="Verdana"/>
              </a:rPr>
              <a:t>European</a:t>
            </a:r>
            <a:r>
              <a:rPr lang="it-IT" dirty="0">
                <a:solidFill>
                  <a:srgbClr val="1E293B"/>
                </a:solidFill>
                <a:latin typeface="Verdana"/>
              </a:rPr>
              <a:t> </a:t>
            </a:r>
            <a:r>
              <a:rPr lang="it-IT" dirty="0" err="1">
                <a:solidFill>
                  <a:srgbClr val="1E293B"/>
                </a:solidFill>
                <a:latin typeface="Verdana"/>
              </a:rPr>
              <a:t>CultureForHealth</a:t>
            </a:r>
            <a:r>
              <a:rPr lang="it-IT" dirty="0">
                <a:solidFill>
                  <a:srgbClr val="1E293B"/>
                </a:solidFill>
                <a:latin typeface="Verdana"/>
              </a:rPr>
              <a:t> framework</a:t>
            </a:r>
          </a:p>
          <a:p>
            <a:pPr>
              <a:spcAft>
                <a:spcPts val="600"/>
              </a:spcAft>
              <a:defRPr sz="1800">
                <a:solidFill>
                  <a:srgbClr val="1E293B"/>
                </a:solidFill>
                <a:latin typeface="Verdana"/>
              </a:defRPr>
            </a:pPr>
            <a:r>
              <a:rPr lang="it-IT" dirty="0"/>
              <a:t>• </a:t>
            </a:r>
            <a:r>
              <a:rPr lang="it-IT" dirty="0" err="1">
                <a:solidFill>
                  <a:srgbClr val="1E293B"/>
                </a:solidFill>
                <a:latin typeface="Verdana"/>
              </a:rPr>
              <a:t>CultureForHealth</a:t>
            </a:r>
            <a:r>
              <a:rPr lang="it-IT" dirty="0">
                <a:solidFill>
                  <a:srgbClr val="1E293B"/>
                </a:solidFill>
                <a:latin typeface="Verdana"/>
              </a:rPr>
              <a:t> </a:t>
            </a:r>
            <a:r>
              <a:rPr lang="it-IT" dirty="0" err="1">
                <a:solidFill>
                  <a:srgbClr val="1E293B"/>
                </a:solidFill>
                <a:latin typeface="Verdana"/>
              </a:rPr>
              <a:t>mapped</a:t>
            </a:r>
            <a:r>
              <a:rPr lang="it-IT" dirty="0">
                <a:solidFill>
                  <a:srgbClr val="1E293B"/>
                </a:solidFill>
                <a:latin typeface="Verdana"/>
              </a:rPr>
              <a:t> 675 </a:t>
            </a:r>
            <a:r>
              <a:rPr lang="it-IT" dirty="0" err="1">
                <a:solidFill>
                  <a:srgbClr val="1E293B"/>
                </a:solidFill>
                <a:latin typeface="Verdana"/>
              </a:rPr>
              <a:t>entities</a:t>
            </a:r>
            <a:r>
              <a:rPr lang="it-IT" dirty="0">
                <a:solidFill>
                  <a:srgbClr val="1E293B"/>
                </a:solidFill>
                <a:latin typeface="Verdana"/>
              </a:rPr>
              <a:t> </a:t>
            </a:r>
            <a:r>
              <a:rPr lang="it-IT" dirty="0" err="1">
                <a:solidFill>
                  <a:srgbClr val="1E293B"/>
                </a:solidFill>
                <a:latin typeface="Verdana"/>
              </a:rPr>
              <a:t>across</a:t>
            </a:r>
            <a:r>
              <a:rPr lang="it-IT" dirty="0">
                <a:solidFill>
                  <a:srgbClr val="1E293B"/>
                </a:solidFill>
                <a:latin typeface="Verdana"/>
              </a:rPr>
              <a:t> 27 </a:t>
            </a:r>
            <a:r>
              <a:rPr lang="it-IT" dirty="0" err="1">
                <a:solidFill>
                  <a:srgbClr val="1E293B"/>
                </a:solidFill>
                <a:latin typeface="Verdana"/>
              </a:rPr>
              <a:t>European</a:t>
            </a:r>
            <a:r>
              <a:rPr lang="it-IT" dirty="0">
                <a:solidFill>
                  <a:srgbClr val="1E293B"/>
                </a:solidFill>
                <a:latin typeface="Verdana"/>
              </a:rPr>
              <a:t> countries</a:t>
            </a:r>
          </a:p>
          <a:p>
            <a:pPr>
              <a:spcAft>
                <a:spcPts val="600"/>
              </a:spcAft>
              <a:defRPr sz="1800">
                <a:solidFill>
                  <a:srgbClr val="1E293B"/>
                </a:solidFill>
                <a:latin typeface="Verdana"/>
              </a:defRPr>
            </a:pPr>
            <a:r>
              <a:rPr lang="it-IT" dirty="0">
                <a:solidFill>
                  <a:srgbClr val="1E293B"/>
                </a:solidFill>
                <a:latin typeface="Verdana"/>
              </a:rPr>
              <a:t>• </a:t>
            </a:r>
            <a:r>
              <a:rPr lang="it-IT" dirty="0" err="1">
                <a:solidFill>
                  <a:srgbClr val="1E293B"/>
                </a:solidFill>
                <a:latin typeface="Verdana"/>
              </a:rPr>
              <a:t>Italian</a:t>
            </a:r>
            <a:r>
              <a:rPr lang="it-IT" dirty="0">
                <a:solidFill>
                  <a:srgbClr val="1E293B"/>
                </a:solidFill>
                <a:latin typeface="Verdana"/>
              </a:rPr>
              <a:t> survey </a:t>
            </a:r>
            <a:r>
              <a:rPr lang="it-IT" dirty="0" err="1">
                <a:solidFill>
                  <a:srgbClr val="1E293B"/>
                </a:solidFill>
                <a:latin typeface="Verdana"/>
              </a:rPr>
              <a:t>provides</a:t>
            </a:r>
            <a:r>
              <a:rPr lang="it-IT" dirty="0">
                <a:solidFill>
                  <a:srgbClr val="1E293B"/>
                </a:solidFill>
                <a:latin typeface="Verdana"/>
              </a:rPr>
              <a:t> a </a:t>
            </a:r>
            <a:r>
              <a:rPr lang="it-IT" dirty="0" err="1">
                <a:solidFill>
                  <a:srgbClr val="1E293B"/>
                </a:solidFill>
                <a:latin typeface="Verdana"/>
              </a:rPr>
              <a:t>capillary</a:t>
            </a:r>
            <a:endParaRPr lang="it-IT" dirty="0">
              <a:solidFill>
                <a:srgbClr val="1E293B"/>
              </a:solidFill>
              <a:latin typeface="Verdana"/>
            </a:endParaRPr>
          </a:p>
          <a:p>
            <a:pPr>
              <a:spcAft>
                <a:spcPts val="600"/>
              </a:spcAft>
              <a:defRPr sz="1800">
                <a:solidFill>
                  <a:srgbClr val="1E293B"/>
                </a:solidFill>
                <a:latin typeface="Verdana"/>
              </a:defRPr>
            </a:pPr>
            <a:r>
              <a:rPr lang="it-IT" dirty="0">
                <a:solidFill>
                  <a:srgbClr val="1E293B"/>
                </a:solidFill>
                <a:latin typeface="Verdana"/>
              </a:rPr>
              <a:t>country-</a:t>
            </a:r>
            <a:r>
              <a:rPr lang="it-IT" dirty="0" err="1">
                <a:solidFill>
                  <a:srgbClr val="1E293B"/>
                </a:solidFill>
                <a:latin typeface="Verdana"/>
              </a:rPr>
              <a:t>specific</a:t>
            </a:r>
            <a:r>
              <a:rPr lang="it-IT" dirty="0">
                <a:solidFill>
                  <a:srgbClr val="1E293B"/>
                </a:solidFill>
                <a:latin typeface="Verdana"/>
              </a:rPr>
              <a:t> deep dive (918 </a:t>
            </a:r>
            <a:r>
              <a:rPr lang="it-IT" dirty="0" err="1">
                <a:solidFill>
                  <a:srgbClr val="1E293B"/>
                </a:solidFill>
                <a:latin typeface="Verdana"/>
              </a:rPr>
              <a:t>entities</a:t>
            </a:r>
            <a:r>
              <a:rPr lang="it-IT" dirty="0">
                <a:solidFill>
                  <a:srgbClr val="1E293B"/>
                </a:solidFill>
                <a:latin typeface="Verdana"/>
              </a:rPr>
              <a:t>)</a:t>
            </a:r>
          </a:p>
        </p:txBody>
      </p:sp>
      <p:pic>
        <p:nvPicPr>
          <p:cNvPr id="7" name="Immagine 6">
            <a:extLst>
              <a:ext uri="{FF2B5EF4-FFF2-40B4-BE49-F238E27FC236}">
                <a16:creationId xmlns:a16="http://schemas.microsoft.com/office/drawing/2014/main" id="{4A648C15-8B3D-69F0-CC60-BAACAD04A5C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95559" y="27869"/>
            <a:ext cx="1889807" cy="749371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731520" y="365760"/>
            <a:ext cx="3474720" cy="347472"/>
          </a:xfrm>
          <a:prstGeom prst="roundRect">
            <a:avLst/>
          </a:prstGeom>
          <a:solidFill>
            <a:srgbClr val="0D948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>
              <a:defRPr sz="1200" b="1">
                <a:solidFill>
                  <a:srgbClr val="FFFFFF"/>
                </a:solidFill>
                <a:latin typeface="Verdana"/>
              </a:defRPr>
            </a:pPr>
            <a:r>
              <a:t>HEADLINE METRICS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777240"/>
            <a:ext cx="10728655" cy="7315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defRPr sz="2800" b="1">
                <a:solidFill>
                  <a:srgbClr val="1E293B"/>
                </a:solidFill>
                <a:latin typeface="Georgia"/>
              </a:defRPr>
            </a:pPr>
            <a:r>
              <a:t>Core quantitative findings: five headline metrics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731520" y="1737360"/>
            <a:ext cx="1993392" cy="4389120"/>
          </a:xfrm>
          <a:prstGeom prst="roundRect">
            <a:avLst/>
          </a:prstGeom>
          <a:solidFill>
            <a:srgbClr val="EEEAE2"/>
          </a:solidFill>
          <a:ln>
            <a:solidFill>
              <a:srgbClr val="CBC4B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>
              <a:spcAft>
                <a:spcPts val="1200"/>
              </a:spcAft>
              <a:defRPr sz="4400" b="1">
                <a:solidFill>
                  <a:srgbClr val="0D9488"/>
                </a:solidFill>
                <a:latin typeface="Georgia"/>
              </a:defRPr>
            </a:pPr>
            <a:r>
              <a:t>918</a:t>
            </a:r>
          </a:p>
          <a:p>
            <a:pPr algn="ctr">
              <a:defRPr sz="1600">
                <a:solidFill>
                  <a:srgbClr val="1E293B"/>
                </a:solidFill>
                <a:latin typeface="Verdana"/>
              </a:defRPr>
            </a:pPr>
            <a:r>
              <a:t>Validated entities in the national survey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2907791" y="1737360"/>
            <a:ext cx="1993392" cy="4389120"/>
          </a:xfrm>
          <a:prstGeom prst="roundRect">
            <a:avLst/>
          </a:prstGeom>
          <a:solidFill>
            <a:srgbClr val="EEEAE2"/>
          </a:solidFill>
          <a:ln>
            <a:solidFill>
              <a:srgbClr val="CBC4B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>
              <a:spcAft>
                <a:spcPts val="1200"/>
              </a:spcAft>
              <a:defRPr sz="4400" b="1">
                <a:solidFill>
                  <a:srgbClr val="0D9488"/>
                </a:solidFill>
                <a:latin typeface="Georgia"/>
              </a:defRPr>
            </a:pPr>
            <a:r>
              <a:t>97%</a:t>
            </a:r>
          </a:p>
          <a:p>
            <a:pPr algn="ctr">
              <a:defRPr sz="1600">
                <a:solidFill>
                  <a:srgbClr val="1E293B"/>
                </a:solidFill>
                <a:latin typeface="Verdana"/>
              </a:defRPr>
            </a:pPr>
            <a:r>
              <a:t>Completion rate of prescribed activities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084064" y="1737360"/>
            <a:ext cx="1993392" cy="4389120"/>
          </a:xfrm>
          <a:prstGeom prst="roundRect">
            <a:avLst/>
          </a:prstGeom>
          <a:solidFill>
            <a:srgbClr val="EEEAE2"/>
          </a:solidFill>
          <a:ln>
            <a:solidFill>
              <a:srgbClr val="CBC4B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>
              <a:spcAft>
                <a:spcPts val="1200"/>
              </a:spcAft>
              <a:defRPr sz="4400" b="1">
                <a:solidFill>
                  <a:srgbClr val="0D9488"/>
                </a:solidFill>
                <a:latin typeface="Georgia"/>
              </a:defRPr>
            </a:pPr>
            <a:r>
              <a:t>75%</a:t>
            </a:r>
          </a:p>
          <a:p>
            <a:pPr algn="ctr">
              <a:defRPr sz="1600">
                <a:solidFill>
                  <a:srgbClr val="1E293B"/>
                </a:solidFill>
                <a:latin typeface="Verdana"/>
              </a:defRPr>
            </a:pPr>
            <a:r>
              <a:t>Interventions focused on mental well-being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7260336" y="1737360"/>
            <a:ext cx="1993392" cy="4389120"/>
          </a:xfrm>
          <a:prstGeom prst="roundRect">
            <a:avLst/>
          </a:prstGeom>
          <a:solidFill>
            <a:srgbClr val="EEEAE2"/>
          </a:solidFill>
          <a:ln>
            <a:solidFill>
              <a:srgbClr val="CBC4B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>
              <a:spcAft>
                <a:spcPts val="1200"/>
              </a:spcAft>
              <a:defRPr sz="4400" b="1">
                <a:solidFill>
                  <a:srgbClr val="E11D48"/>
                </a:solidFill>
                <a:latin typeface="Georgia"/>
              </a:defRPr>
            </a:pPr>
            <a:r>
              <a:t>8%</a:t>
            </a:r>
          </a:p>
          <a:p>
            <a:pPr algn="ctr">
              <a:defRPr sz="1600">
                <a:solidFill>
                  <a:srgbClr val="1E293B"/>
                </a:solidFill>
                <a:latin typeface="Verdana"/>
              </a:defRPr>
            </a:pPr>
            <a:r>
              <a:t>Current prescriptions from general practitioners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9436608" y="1737360"/>
            <a:ext cx="1993392" cy="4389120"/>
          </a:xfrm>
          <a:prstGeom prst="roundRect">
            <a:avLst/>
          </a:prstGeom>
          <a:solidFill>
            <a:srgbClr val="EEEAE2"/>
          </a:solidFill>
          <a:ln>
            <a:solidFill>
              <a:srgbClr val="CBC4B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>
              <a:spcAft>
                <a:spcPts val="1200"/>
              </a:spcAft>
              <a:defRPr sz="4400" b="1">
                <a:solidFill>
                  <a:srgbClr val="E11D48"/>
                </a:solidFill>
                <a:latin typeface="Georgia"/>
              </a:defRPr>
            </a:pPr>
            <a:r>
              <a:t>40%</a:t>
            </a:r>
          </a:p>
          <a:p>
            <a:pPr algn="ctr">
              <a:defRPr sz="1600">
                <a:solidFill>
                  <a:srgbClr val="1E293B"/>
                </a:solidFill>
                <a:latin typeface="Verdana"/>
              </a:defRPr>
            </a:pPr>
            <a:r>
              <a:t>Programs lacking structured follow-up</a:t>
            </a:r>
          </a:p>
        </p:txBody>
      </p:sp>
      <p:pic>
        <p:nvPicPr>
          <p:cNvPr id="10" name="Immagine 9">
            <a:extLst>
              <a:ext uri="{FF2B5EF4-FFF2-40B4-BE49-F238E27FC236}">
                <a16:creationId xmlns:a16="http://schemas.microsoft.com/office/drawing/2014/main" id="{F148A7AA-5A6F-20B3-E7D2-AAE446D0213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95559" y="27869"/>
            <a:ext cx="1889807" cy="749371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731520" y="365760"/>
            <a:ext cx="3474720" cy="347472"/>
          </a:xfrm>
          <a:prstGeom prst="roundRect">
            <a:avLst/>
          </a:prstGeom>
          <a:solidFill>
            <a:srgbClr val="0D948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>
              <a:defRPr sz="1200" b="1">
                <a:solidFill>
                  <a:srgbClr val="FFFFFF"/>
                </a:solidFill>
                <a:latin typeface="Verdana"/>
              </a:defRPr>
            </a:pPr>
            <a:r>
              <a:rPr lang="it-IT" dirty="0"/>
              <a:t>FIELD </a:t>
            </a:r>
            <a:r>
              <a:rPr dirty="0"/>
              <a:t>PROFILE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67512" y="881390"/>
            <a:ext cx="11256264" cy="5232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defRPr sz="2800" b="1">
                <a:solidFill>
                  <a:srgbClr val="1E293B"/>
                </a:solidFill>
                <a:latin typeface="Georgia"/>
              </a:defRPr>
            </a:pPr>
            <a:r>
              <a:rPr dirty="0"/>
              <a:t>Two profiles: social prescription vs cultural welfare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731520" y="1737360"/>
            <a:ext cx="5120640" cy="4389120"/>
          </a:xfrm>
          <a:prstGeom prst="roundRect">
            <a:avLst/>
          </a:prstGeom>
          <a:solidFill>
            <a:srgbClr val="EEEAE2"/>
          </a:solidFill>
          <a:ln w="25400">
            <a:solidFill>
              <a:srgbClr val="0D948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28600" tIns="182880" rIns="228600" bIns="182880" rtlCol="0" anchor="ctr"/>
          <a:lstStyle/>
          <a:p>
            <a:pPr algn="ctr">
              <a:spcAft>
                <a:spcPts val="800"/>
              </a:spcAft>
              <a:defRPr sz="2200" b="1">
                <a:solidFill>
                  <a:srgbClr val="0D9488"/>
                </a:solidFill>
                <a:latin typeface="Georgia"/>
              </a:defRPr>
            </a:pPr>
            <a:r>
              <a:rPr dirty="0"/>
              <a:t>Social Prescription Units</a:t>
            </a:r>
            <a:endParaRPr lang="it-IT" dirty="0"/>
          </a:p>
          <a:p>
            <a:pPr algn="ctr">
              <a:spcAft>
                <a:spcPts val="800"/>
              </a:spcAft>
              <a:defRPr sz="2200" b="1">
                <a:solidFill>
                  <a:srgbClr val="0D9488"/>
                </a:solidFill>
                <a:latin typeface="Georgia"/>
              </a:defRPr>
            </a:pPr>
            <a:br>
              <a:rPr dirty="0"/>
            </a:br>
            <a:r>
              <a:rPr dirty="0"/>
              <a:t>617 Entities (67.2%)</a:t>
            </a:r>
          </a:p>
          <a:p>
            <a:pPr algn="ctr">
              <a:spcAft>
                <a:spcPts val="600"/>
              </a:spcAft>
              <a:defRPr sz="1800">
                <a:solidFill>
                  <a:srgbClr val="1E293B"/>
                </a:solidFill>
                <a:latin typeface="Verdana"/>
              </a:defRPr>
            </a:pPr>
            <a:r>
              <a:rPr dirty="0"/>
              <a:t>• Organizations already operating with formal prescription mechanisms.</a:t>
            </a:r>
          </a:p>
          <a:p>
            <a:pPr algn="ctr">
              <a:spcAft>
                <a:spcPts val="600"/>
              </a:spcAft>
              <a:defRPr sz="1800">
                <a:solidFill>
                  <a:srgbClr val="1E293B"/>
                </a:solidFill>
                <a:latin typeface="Verdana"/>
              </a:defRPr>
            </a:pPr>
            <a:r>
              <a:rPr dirty="0"/>
              <a:t>• Directly linked with health and social care prescribers.</a:t>
            </a:r>
          </a:p>
          <a:p>
            <a:pPr algn="ctr">
              <a:spcAft>
                <a:spcPts val="600"/>
              </a:spcAft>
              <a:defRPr sz="1800">
                <a:solidFill>
                  <a:srgbClr val="1E293B"/>
                </a:solidFill>
                <a:latin typeface="Verdana"/>
              </a:defRPr>
            </a:pPr>
            <a:r>
              <a:rPr dirty="0"/>
              <a:t>• Strong focus on clinical referrals and targeted vulnerable groups.</a:t>
            </a:r>
          </a:p>
          <a:p>
            <a:pPr algn="ctr">
              <a:spcAft>
                <a:spcPts val="600"/>
              </a:spcAft>
              <a:defRPr sz="1800">
                <a:solidFill>
                  <a:srgbClr val="1E293B"/>
                </a:solidFill>
                <a:latin typeface="Verdana"/>
              </a:defRPr>
            </a:pPr>
            <a:r>
              <a:rPr dirty="0"/>
              <a:t>• High standardization of care pathways.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339535" y="1737360"/>
            <a:ext cx="5120640" cy="4389120"/>
          </a:xfrm>
          <a:prstGeom prst="roundRect">
            <a:avLst/>
          </a:prstGeom>
          <a:solidFill>
            <a:srgbClr val="EEEAE2"/>
          </a:solidFill>
          <a:ln w="25400">
            <a:solidFill>
              <a:srgbClr val="1E293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28600" tIns="182880" rIns="228600" bIns="182880" rtlCol="0" anchor="ctr"/>
          <a:lstStyle/>
          <a:p>
            <a:pPr algn="ctr">
              <a:spcAft>
                <a:spcPts val="800"/>
              </a:spcAft>
              <a:defRPr sz="2200" b="1">
                <a:solidFill>
                  <a:srgbClr val="1E293B"/>
                </a:solidFill>
                <a:latin typeface="Georgia"/>
              </a:defRPr>
            </a:pPr>
            <a:r>
              <a:rPr dirty="0"/>
              <a:t>Cultural Welfare Units</a:t>
            </a:r>
            <a:endParaRPr lang="it-IT" dirty="0"/>
          </a:p>
          <a:p>
            <a:pPr algn="ctr">
              <a:spcAft>
                <a:spcPts val="800"/>
              </a:spcAft>
              <a:defRPr sz="2200" b="1">
                <a:solidFill>
                  <a:srgbClr val="1E293B"/>
                </a:solidFill>
                <a:latin typeface="Georgia"/>
              </a:defRPr>
            </a:pPr>
            <a:br>
              <a:rPr dirty="0"/>
            </a:br>
            <a:r>
              <a:rPr dirty="0"/>
              <a:t>301 Entities (32.8%)</a:t>
            </a:r>
          </a:p>
          <a:p>
            <a:pPr algn="ctr">
              <a:spcAft>
                <a:spcPts val="600"/>
              </a:spcAft>
              <a:defRPr sz="1800">
                <a:solidFill>
                  <a:srgbClr val="1E293B"/>
                </a:solidFill>
                <a:latin typeface="Verdana"/>
              </a:defRPr>
            </a:pPr>
            <a:r>
              <a:rPr dirty="0"/>
              <a:t>• Cultural institutions delivering health-promoting activities.</a:t>
            </a:r>
          </a:p>
          <a:p>
            <a:pPr algn="ctr">
              <a:spcAft>
                <a:spcPts val="600"/>
              </a:spcAft>
              <a:defRPr sz="1800">
                <a:solidFill>
                  <a:srgbClr val="1E293B"/>
                </a:solidFill>
                <a:latin typeface="Verdana"/>
              </a:defRPr>
            </a:pPr>
            <a:r>
              <a:rPr dirty="0"/>
              <a:t>• 97% express explicit intent to formalize prescription pathways.</a:t>
            </a:r>
          </a:p>
          <a:p>
            <a:pPr algn="ctr">
              <a:spcAft>
                <a:spcPts val="600"/>
              </a:spcAft>
              <a:defRPr sz="1800">
                <a:solidFill>
                  <a:srgbClr val="1E293B"/>
                </a:solidFill>
                <a:latin typeface="Verdana"/>
              </a:defRPr>
            </a:pPr>
            <a:r>
              <a:rPr dirty="0"/>
              <a:t>• Highly mature artistic quality and community engagement.</a:t>
            </a:r>
          </a:p>
          <a:p>
            <a:pPr algn="ctr">
              <a:spcAft>
                <a:spcPts val="600"/>
              </a:spcAft>
              <a:defRPr sz="1800">
                <a:solidFill>
                  <a:srgbClr val="1E293B"/>
                </a:solidFill>
                <a:latin typeface="Verdana"/>
              </a:defRPr>
            </a:pPr>
            <a:r>
              <a:rPr dirty="0"/>
              <a:t>• Represent the supply side ready for health integration.</a:t>
            </a:r>
          </a:p>
        </p:txBody>
      </p:sp>
      <p:pic>
        <p:nvPicPr>
          <p:cNvPr id="7" name="Immagine 6">
            <a:extLst>
              <a:ext uri="{FF2B5EF4-FFF2-40B4-BE49-F238E27FC236}">
                <a16:creationId xmlns:a16="http://schemas.microsoft.com/office/drawing/2014/main" id="{B5262C4D-75C4-A737-9E31-2A4FF8E2B03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95559" y="27869"/>
            <a:ext cx="1889807" cy="749371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731520" y="365760"/>
            <a:ext cx="3474720" cy="347472"/>
          </a:xfrm>
          <a:prstGeom prst="roundRect">
            <a:avLst/>
          </a:prstGeom>
          <a:solidFill>
            <a:srgbClr val="0D948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>
              <a:defRPr sz="1200" b="1">
                <a:solidFill>
                  <a:srgbClr val="FFFFFF"/>
                </a:solidFill>
                <a:latin typeface="Verdana"/>
              </a:defRPr>
            </a:pPr>
            <a:r>
              <a:t>ORGANIZATIONAL MATURITY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881390"/>
            <a:ext cx="10728655" cy="5232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defRPr sz="2800" b="1">
                <a:solidFill>
                  <a:srgbClr val="1E293B"/>
                </a:solidFill>
                <a:latin typeface="Georgia"/>
              </a:defRPr>
            </a:pPr>
            <a:r>
              <a:rPr lang="it-IT" dirty="0"/>
              <a:t>P</a:t>
            </a:r>
            <a:r>
              <a:rPr dirty="0" err="1"/>
              <a:t>rofile</a:t>
            </a:r>
            <a:r>
              <a:rPr dirty="0"/>
              <a:t>: mature structures and hybrid identity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731520" y="1737360"/>
            <a:ext cx="3328416" cy="4389120"/>
          </a:xfrm>
          <a:prstGeom prst="roundRect">
            <a:avLst/>
          </a:prstGeom>
          <a:solidFill>
            <a:srgbClr val="EEEAE2"/>
          </a:solidFill>
          <a:ln w="25400">
            <a:solidFill>
              <a:srgbClr val="0D948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28600" tIns="182880" rIns="228600" bIns="182880" rtlCol="0" anchor="ctr"/>
          <a:lstStyle/>
          <a:p>
            <a:pPr algn="ctr">
              <a:spcAft>
                <a:spcPts val="800"/>
              </a:spcAft>
              <a:defRPr sz="2200" b="1">
                <a:solidFill>
                  <a:srgbClr val="0D9488"/>
                </a:solidFill>
                <a:latin typeface="Georgia"/>
              </a:defRPr>
            </a:pPr>
            <a:r>
              <a:t>High organizational longevity</a:t>
            </a:r>
          </a:p>
          <a:p>
            <a:pPr algn="ctr">
              <a:spcAft>
                <a:spcPts val="600"/>
              </a:spcAft>
              <a:defRPr sz="1800">
                <a:solidFill>
                  <a:srgbClr val="1E293B"/>
                </a:solidFill>
                <a:latin typeface="Verdana"/>
              </a:defRPr>
            </a:pPr>
            <a:r>
              <a:t>• 76.2% of entities have been active for over 10 years.</a:t>
            </a:r>
          </a:p>
          <a:p>
            <a:pPr algn="ctr">
              <a:spcAft>
                <a:spcPts val="600"/>
              </a:spcAft>
              <a:defRPr sz="1800">
                <a:solidFill>
                  <a:srgbClr val="1E293B"/>
                </a:solidFill>
                <a:latin typeface="Verdana"/>
              </a:defRPr>
            </a:pPr>
            <a:r>
              <a:t>• Proves social prescribing in Italy is not an ephemeral trend, but a consolidated practice.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4425696" y="1737360"/>
            <a:ext cx="3328416" cy="4389120"/>
          </a:xfrm>
          <a:prstGeom prst="roundRect">
            <a:avLst/>
          </a:prstGeom>
          <a:solidFill>
            <a:srgbClr val="EEEAE2"/>
          </a:solidFill>
          <a:ln w="25400">
            <a:solidFill>
              <a:srgbClr val="1E293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28600" tIns="182880" rIns="228600" bIns="182880" rtlCol="0" anchor="ctr"/>
          <a:lstStyle/>
          <a:p>
            <a:pPr algn="ctr">
              <a:spcAft>
                <a:spcPts val="800"/>
              </a:spcAft>
              <a:defRPr sz="2200" b="1">
                <a:solidFill>
                  <a:srgbClr val="1E293B"/>
                </a:solidFill>
                <a:latin typeface="Georgia"/>
              </a:defRPr>
            </a:pPr>
            <a:r>
              <a:t>Robust staff capacity</a:t>
            </a:r>
          </a:p>
          <a:p>
            <a:pPr algn="ctr">
              <a:spcAft>
                <a:spcPts val="600"/>
              </a:spcAft>
              <a:defRPr sz="1800">
                <a:solidFill>
                  <a:srgbClr val="1E293B"/>
                </a:solidFill>
                <a:latin typeface="Verdana"/>
              </a:defRPr>
            </a:pPr>
            <a:r>
              <a:t>• 58.4% operate with more than 10 workers.</a:t>
            </a:r>
          </a:p>
          <a:p>
            <a:pPr algn="ctr">
              <a:spcAft>
                <a:spcPts val="600"/>
              </a:spcAft>
              <a:defRPr sz="1800">
                <a:solidFill>
                  <a:srgbClr val="1E293B"/>
                </a:solidFill>
                <a:latin typeface="Verdana"/>
              </a:defRPr>
            </a:pPr>
            <a:r>
              <a:t>• Significantly higher structured staffing compared to standard cultural non-profits (ISTAT average).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8119872" y="1737360"/>
            <a:ext cx="3328416" cy="4389120"/>
          </a:xfrm>
          <a:prstGeom prst="roundRect">
            <a:avLst/>
          </a:prstGeom>
          <a:solidFill>
            <a:srgbClr val="EEEAE2"/>
          </a:solidFill>
          <a:ln w="25400">
            <a:solidFill>
              <a:srgbClr val="E11D4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28600" tIns="182880" rIns="228600" bIns="182880" rtlCol="0" anchor="ctr"/>
          <a:lstStyle/>
          <a:p>
            <a:pPr algn="ctr">
              <a:spcAft>
                <a:spcPts val="800"/>
              </a:spcAft>
              <a:defRPr sz="2200" b="1">
                <a:solidFill>
                  <a:srgbClr val="E11D48"/>
                </a:solidFill>
                <a:latin typeface="Georgia"/>
              </a:defRPr>
            </a:pPr>
            <a:r>
              <a:t>Hybrid socio-cultural mission</a:t>
            </a:r>
          </a:p>
          <a:p>
            <a:pPr algn="ctr">
              <a:spcAft>
                <a:spcPts val="600"/>
              </a:spcAft>
              <a:defRPr sz="1800">
                <a:solidFill>
                  <a:srgbClr val="1E293B"/>
                </a:solidFill>
                <a:latin typeface="Verdana"/>
              </a:defRPr>
            </a:pPr>
            <a:r>
              <a:t>• 64.1% possess dual statutory goals (arts + health/social inclusion).</a:t>
            </a:r>
          </a:p>
          <a:p>
            <a:pPr algn="ctr">
              <a:spcAft>
                <a:spcPts val="600"/>
              </a:spcAft>
              <a:defRPr sz="1800">
                <a:solidFill>
                  <a:srgbClr val="1E293B"/>
                </a:solidFill>
                <a:latin typeface="Verdana"/>
              </a:defRPr>
            </a:pPr>
            <a:r>
              <a:t>• Native intersectoral DNA bridging healthcare and culture.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731520" y="365760"/>
            <a:ext cx="3474720" cy="347472"/>
          </a:xfrm>
          <a:prstGeom prst="roundRect">
            <a:avLst/>
          </a:prstGeom>
          <a:solidFill>
            <a:srgbClr val="0D948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>
              <a:defRPr sz="1200" b="1">
                <a:solidFill>
                  <a:srgbClr val="FFFFFF"/>
                </a:solidFill>
                <a:latin typeface="Verdana"/>
              </a:defRPr>
            </a:pPr>
            <a:r>
              <a:t>GEOGRAPHICAL ANALYSIS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881390"/>
            <a:ext cx="10728655" cy="5232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defRPr sz="2800" b="1">
                <a:solidFill>
                  <a:srgbClr val="1E293B"/>
                </a:solidFill>
                <a:latin typeface="Georgia"/>
              </a:defRPr>
            </a:pPr>
            <a:r>
              <a:rPr dirty="0"/>
              <a:t>Geographical distribution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731520" y="1737360"/>
            <a:ext cx="2468880" cy="4389120"/>
          </a:xfrm>
          <a:prstGeom prst="roundRect">
            <a:avLst/>
          </a:prstGeom>
          <a:solidFill>
            <a:srgbClr val="EEEAE2"/>
          </a:solidFill>
          <a:ln w="25400">
            <a:solidFill>
              <a:srgbClr val="0D948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28600" tIns="182880" rIns="228600" bIns="182880" rtlCol="0" anchor="ctr"/>
          <a:lstStyle/>
          <a:p>
            <a:pPr algn="ctr">
              <a:spcAft>
                <a:spcPts val="800"/>
              </a:spcAft>
              <a:defRPr sz="2200" b="1">
                <a:solidFill>
                  <a:srgbClr val="0D9488"/>
                </a:solidFill>
                <a:latin typeface="Georgia"/>
              </a:defRPr>
            </a:pPr>
            <a:r>
              <a:t>North-West</a:t>
            </a:r>
            <a:br/>
            <a:r>
              <a:t>39.2%</a:t>
            </a:r>
          </a:p>
          <a:p>
            <a:pPr algn="ctr">
              <a:spcAft>
                <a:spcPts val="600"/>
              </a:spcAft>
              <a:defRPr sz="1800">
                <a:solidFill>
                  <a:srgbClr val="1E293B"/>
                </a:solidFill>
                <a:latin typeface="Verdana"/>
              </a:defRPr>
            </a:pPr>
            <a:r>
              <a:t>116 Units</a:t>
            </a:r>
            <a:br/>
            <a:r>
              <a:t>Highest density driven by regional policies in Piedmont &amp; Liguria.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3456432" y="1737360"/>
            <a:ext cx="2468880" cy="4389120"/>
          </a:xfrm>
          <a:prstGeom prst="roundRect">
            <a:avLst/>
          </a:prstGeom>
          <a:solidFill>
            <a:srgbClr val="EEEAE2"/>
          </a:solidFill>
          <a:ln w="25400">
            <a:solidFill>
              <a:srgbClr val="1E293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28600" tIns="182880" rIns="228600" bIns="182880" rtlCol="0" anchor="ctr"/>
          <a:lstStyle/>
          <a:p>
            <a:pPr algn="ctr">
              <a:spcAft>
                <a:spcPts val="800"/>
              </a:spcAft>
              <a:defRPr sz="2200" b="1">
                <a:solidFill>
                  <a:srgbClr val="1E293B"/>
                </a:solidFill>
                <a:latin typeface="Georgia"/>
              </a:defRPr>
            </a:pPr>
            <a:r>
              <a:t>Center</a:t>
            </a:r>
            <a:br/>
            <a:r>
              <a:t>27.1%</a:t>
            </a:r>
          </a:p>
          <a:p>
            <a:pPr algn="ctr">
              <a:spcAft>
                <a:spcPts val="600"/>
              </a:spcAft>
              <a:defRPr sz="1800">
                <a:solidFill>
                  <a:srgbClr val="1E293B"/>
                </a:solidFill>
                <a:latin typeface="Verdana"/>
              </a:defRPr>
            </a:pPr>
            <a:r>
              <a:t>80 Units</a:t>
            </a:r>
            <a:br/>
            <a:r>
              <a:t>Strong hub around Tuscany, Lazio, and Umbria community networks.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181344" y="1737360"/>
            <a:ext cx="2468880" cy="4389120"/>
          </a:xfrm>
          <a:prstGeom prst="roundRect">
            <a:avLst/>
          </a:prstGeom>
          <a:solidFill>
            <a:srgbClr val="EEEAE2"/>
          </a:solidFill>
          <a:ln w="25400">
            <a:solidFill>
              <a:srgbClr val="1E293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28600" tIns="182880" rIns="228600" bIns="182880" rtlCol="0" anchor="ctr"/>
          <a:lstStyle/>
          <a:p>
            <a:pPr algn="ctr">
              <a:spcAft>
                <a:spcPts val="800"/>
              </a:spcAft>
              <a:defRPr sz="2200" b="1">
                <a:solidFill>
                  <a:srgbClr val="1E293B"/>
                </a:solidFill>
                <a:latin typeface="Georgia"/>
              </a:defRPr>
            </a:pPr>
            <a:r>
              <a:t>North-East</a:t>
            </a:r>
            <a:br/>
            <a:r>
              <a:t>19.7%</a:t>
            </a:r>
          </a:p>
          <a:p>
            <a:pPr algn="ctr">
              <a:spcAft>
                <a:spcPts val="600"/>
              </a:spcAft>
              <a:defRPr sz="1800">
                <a:solidFill>
                  <a:srgbClr val="1E293B"/>
                </a:solidFill>
                <a:latin typeface="Verdana"/>
              </a:defRPr>
            </a:pPr>
            <a:r>
              <a:t>58 Units</a:t>
            </a:r>
            <a:br/>
            <a:r>
              <a:t>Active clusters in Emilia-Romagna, Veneto, and Friuli.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8906256" y="1737360"/>
            <a:ext cx="2468880" cy="4389120"/>
          </a:xfrm>
          <a:prstGeom prst="roundRect">
            <a:avLst/>
          </a:prstGeom>
          <a:solidFill>
            <a:srgbClr val="EEEAE2"/>
          </a:solidFill>
          <a:ln w="25400">
            <a:solidFill>
              <a:srgbClr val="E11D4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28600" tIns="182880" rIns="228600" bIns="182880" rtlCol="0" anchor="ctr"/>
          <a:lstStyle/>
          <a:p>
            <a:pPr algn="ctr">
              <a:spcAft>
                <a:spcPts val="800"/>
              </a:spcAft>
              <a:defRPr sz="2200" b="1">
                <a:solidFill>
                  <a:srgbClr val="E11D48"/>
                </a:solidFill>
                <a:latin typeface="Georgia"/>
              </a:defRPr>
            </a:pPr>
            <a:r>
              <a:t>South &amp; Islands</a:t>
            </a:r>
            <a:br/>
            <a:r>
              <a:t>14.0%</a:t>
            </a:r>
          </a:p>
          <a:p>
            <a:pPr algn="ctr">
              <a:spcAft>
                <a:spcPts val="600"/>
              </a:spcAft>
              <a:defRPr sz="1800">
                <a:solidFill>
                  <a:srgbClr val="1E293B"/>
                </a:solidFill>
                <a:latin typeface="Verdana"/>
              </a:defRPr>
            </a:pPr>
            <a:r>
              <a:t>41 Units</a:t>
            </a:r>
            <a:br/>
            <a:r>
              <a:t>Emerging practices facing infrastructural fragmentation.</a:t>
            </a:r>
          </a:p>
        </p:txBody>
      </p:sp>
      <p:sp>
        <p:nvSpPr>
          <p:cNvPr id="9" name="CasellaDiTesto 8">
            <a:extLst>
              <a:ext uri="{FF2B5EF4-FFF2-40B4-BE49-F238E27FC236}">
                <a16:creationId xmlns:a16="http://schemas.microsoft.com/office/drawing/2014/main" id="{9F745A3F-A40A-CE1D-88BC-62A6D6516617}"/>
              </a:ext>
            </a:extLst>
          </p:cNvPr>
          <p:cNvSpPr txBox="1"/>
          <p:nvPr/>
        </p:nvSpPr>
        <p:spPr>
          <a:xfrm>
            <a:off x="731520" y="6315379"/>
            <a:ext cx="609447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b="0" i="0" dirty="0">
                <a:solidFill>
                  <a:schemeClr val="tx1"/>
                </a:solidFill>
                <a:effectLst/>
                <a:latin typeface="+mn-lt"/>
              </a:rPr>
              <a:t>Based on the 295 </a:t>
            </a:r>
            <a:r>
              <a:rPr lang="it-IT" b="0" i="0" dirty="0" err="1">
                <a:solidFill>
                  <a:schemeClr val="tx1"/>
                </a:solidFill>
                <a:effectLst/>
                <a:latin typeface="+mn-lt"/>
              </a:rPr>
              <a:t>entities</a:t>
            </a:r>
            <a:r>
              <a:rPr lang="it-IT" b="0" i="0" dirty="0">
                <a:solidFill>
                  <a:schemeClr val="tx1"/>
                </a:solidFill>
                <a:effectLst/>
                <a:latin typeface="+mn-lt"/>
              </a:rPr>
              <a:t> reporting complete </a:t>
            </a:r>
            <a:r>
              <a:rPr lang="it-IT" b="0" i="0" dirty="0" err="1">
                <a:solidFill>
                  <a:schemeClr val="tx1"/>
                </a:solidFill>
                <a:effectLst/>
                <a:latin typeface="+mn-lt"/>
              </a:rPr>
              <a:t>regional</a:t>
            </a:r>
            <a:r>
              <a:rPr lang="it-IT" b="0" i="0" dirty="0">
                <a:solidFill>
                  <a:schemeClr val="tx1"/>
                </a:solidFill>
                <a:effectLst/>
                <a:latin typeface="+mn-lt"/>
              </a:rPr>
              <a:t> data.</a:t>
            </a:r>
            <a:endParaRPr lang="it-IT" dirty="0"/>
          </a:p>
        </p:txBody>
      </p:sp>
      <p:pic>
        <p:nvPicPr>
          <p:cNvPr id="11" name="Immagine 10">
            <a:extLst>
              <a:ext uri="{FF2B5EF4-FFF2-40B4-BE49-F238E27FC236}">
                <a16:creationId xmlns:a16="http://schemas.microsoft.com/office/drawing/2014/main" id="{996065C9-C00D-E662-4548-256CE7A0734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95559" y="27869"/>
            <a:ext cx="1889807" cy="749371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731520" y="365760"/>
            <a:ext cx="3474720" cy="347472"/>
          </a:xfrm>
          <a:prstGeom prst="roundRect">
            <a:avLst/>
          </a:prstGeom>
          <a:solidFill>
            <a:srgbClr val="0D948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>
              <a:defRPr sz="1200" b="1">
                <a:solidFill>
                  <a:srgbClr val="FFFFFF"/>
                </a:solidFill>
                <a:latin typeface="Verdana"/>
              </a:defRPr>
            </a:pPr>
            <a:r>
              <a:t>CULTURAL INTERVENTIONS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777240"/>
            <a:ext cx="10728655" cy="7315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defRPr sz="2800" b="1">
                <a:solidFill>
                  <a:srgbClr val="1E293B"/>
                </a:solidFill>
                <a:latin typeface="Georgia"/>
              </a:defRPr>
            </a:pPr>
            <a:r>
              <a:t>Prescribed cultural activities: word, space, and heritage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731520" y="1737360"/>
            <a:ext cx="3328416" cy="2057400"/>
          </a:xfrm>
          <a:prstGeom prst="roundRect">
            <a:avLst/>
          </a:prstGeom>
          <a:solidFill>
            <a:srgbClr val="EEEAE2"/>
          </a:solidFill>
          <a:ln w="25400">
            <a:solidFill>
              <a:srgbClr val="0D948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28600" tIns="182880" rIns="228600" bIns="182880" rtlCol="0" anchor="ctr"/>
          <a:lstStyle/>
          <a:p>
            <a:pPr algn="ctr">
              <a:spcAft>
                <a:spcPts val="800"/>
              </a:spcAft>
              <a:defRPr sz="2200" b="1">
                <a:solidFill>
                  <a:srgbClr val="0D9488"/>
                </a:solidFill>
                <a:latin typeface="Georgia"/>
              </a:defRPr>
            </a:pPr>
            <a:r>
              <a:t>Shared reading &amp; aloud reading</a:t>
            </a:r>
          </a:p>
          <a:p>
            <a:pPr algn="ctr">
              <a:spcAft>
                <a:spcPts val="600"/>
              </a:spcAft>
              <a:defRPr sz="1800">
                <a:solidFill>
                  <a:srgbClr val="1E293B"/>
                </a:solidFill>
                <a:latin typeface="Verdana"/>
              </a:defRPr>
            </a:pPr>
            <a:r>
              <a:t>42.1% of interventions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4242816" y="1737360"/>
            <a:ext cx="3328416" cy="2057400"/>
          </a:xfrm>
          <a:prstGeom prst="roundRect">
            <a:avLst/>
          </a:prstGeom>
          <a:solidFill>
            <a:srgbClr val="EEEAE2"/>
          </a:solidFill>
          <a:ln w="25400">
            <a:solidFill>
              <a:srgbClr val="1E293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28600" tIns="182880" rIns="228600" bIns="182880" rtlCol="0" anchor="ctr"/>
          <a:lstStyle/>
          <a:p>
            <a:pPr algn="ctr">
              <a:spcAft>
                <a:spcPts val="800"/>
              </a:spcAft>
              <a:defRPr sz="2200" b="1">
                <a:solidFill>
                  <a:srgbClr val="1E293B"/>
                </a:solidFill>
                <a:latin typeface="Georgia"/>
              </a:defRPr>
            </a:pPr>
            <a:r>
              <a:t>Museum &amp; heritage visits</a:t>
            </a:r>
          </a:p>
          <a:p>
            <a:pPr algn="ctr">
              <a:spcAft>
                <a:spcPts val="600"/>
              </a:spcAft>
              <a:defRPr sz="1800">
                <a:solidFill>
                  <a:srgbClr val="1E293B"/>
                </a:solidFill>
                <a:latin typeface="Verdana"/>
              </a:defRPr>
            </a:pPr>
            <a:r>
              <a:t>35.4% of interventions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754112" y="1737360"/>
            <a:ext cx="3328416" cy="2057400"/>
          </a:xfrm>
          <a:prstGeom prst="roundRect">
            <a:avLst/>
          </a:prstGeom>
          <a:solidFill>
            <a:srgbClr val="EEEAE2"/>
          </a:solidFill>
          <a:ln w="25400">
            <a:solidFill>
              <a:srgbClr val="1E293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28600" tIns="182880" rIns="228600" bIns="182880" rtlCol="0" anchor="ctr"/>
          <a:lstStyle/>
          <a:p>
            <a:pPr algn="ctr">
              <a:spcAft>
                <a:spcPts val="800"/>
              </a:spcAft>
              <a:defRPr sz="2200" b="1">
                <a:solidFill>
                  <a:srgbClr val="1E293B"/>
                </a:solidFill>
                <a:latin typeface="Georgia"/>
              </a:defRPr>
            </a:pPr>
            <a:r>
              <a:t>Narrative walks &amp; heritage trails</a:t>
            </a:r>
          </a:p>
          <a:p>
            <a:pPr algn="ctr">
              <a:spcAft>
                <a:spcPts val="600"/>
              </a:spcAft>
              <a:defRPr sz="1800">
                <a:solidFill>
                  <a:srgbClr val="1E293B"/>
                </a:solidFill>
                <a:latin typeface="Verdana"/>
              </a:defRPr>
            </a:pPr>
            <a:r>
              <a:t>32.1% of interventions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731520" y="4069079"/>
            <a:ext cx="3328416" cy="2057400"/>
          </a:xfrm>
          <a:prstGeom prst="roundRect">
            <a:avLst/>
          </a:prstGeom>
          <a:solidFill>
            <a:srgbClr val="EEEAE2"/>
          </a:solidFill>
          <a:ln w="25400">
            <a:solidFill>
              <a:srgbClr val="1E293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28600" tIns="182880" rIns="228600" bIns="182880" rtlCol="0" anchor="ctr"/>
          <a:lstStyle/>
          <a:p>
            <a:pPr algn="ctr">
              <a:spcAft>
                <a:spcPts val="800"/>
              </a:spcAft>
              <a:defRPr sz="2200" b="1">
                <a:solidFill>
                  <a:srgbClr val="1E293B"/>
                </a:solidFill>
                <a:latin typeface="Georgia"/>
              </a:defRPr>
            </a:pPr>
            <a:r>
              <a:t>Community &amp; social theater</a:t>
            </a:r>
          </a:p>
          <a:p>
            <a:pPr algn="ctr">
              <a:spcAft>
                <a:spcPts val="600"/>
              </a:spcAft>
              <a:defRPr sz="1800">
                <a:solidFill>
                  <a:srgbClr val="1E293B"/>
                </a:solidFill>
                <a:latin typeface="Verdana"/>
              </a:defRPr>
            </a:pPr>
            <a:r>
              <a:t>28.7% of interventions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4242816" y="4069079"/>
            <a:ext cx="3328416" cy="2057400"/>
          </a:xfrm>
          <a:prstGeom prst="roundRect">
            <a:avLst/>
          </a:prstGeom>
          <a:solidFill>
            <a:srgbClr val="EEEAE2"/>
          </a:solidFill>
          <a:ln w="25400">
            <a:solidFill>
              <a:srgbClr val="1E293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28600" tIns="182880" rIns="228600" bIns="182880" rtlCol="0" anchor="ctr"/>
          <a:lstStyle/>
          <a:p>
            <a:pPr algn="ctr">
              <a:spcAft>
                <a:spcPts val="800"/>
              </a:spcAft>
              <a:defRPr sz="2200" b="1">
                <a:solidFill>
                  <a:srgbClr val="1E293B"/>
                </a:solidFill>
                <a:latin typeface="Georgia"/>
              </a:defRPr>
            </a:pPr>
            <a:r>
              <a:t>Visual arts &amp; creative workshops</a:t>
            </a:r>
          </a:p>
          <a:p>
            <a:pPr algn="ctr">
              <a:spcAft>
                <a:spcPts val="600"/>
              </a:spcAft>
              <a:defRPr sz="1800">
                <a:solidFill>
                  <a:srgbClr val="1E293B"/>
                </a:solidFill>
                <a:latin typeface="Verdana"/>
              </a:defRPr>
            </a:pPr>
            <a:r>
              <a:t>26.8% of interventions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754112" y="4069079"/>
            <a:ext cx="3328416" cy="2057400"/>
          </a:xfrm>
          <a:prstGeom prst="roundRect">
            <a:avLst/>
          </a:prstGeom>
          <a:solidFill>
            <a:srgbClr val="EEEAE2"/>
          </a:solidFill>
          <a:ln w="25400">
            <a:solidFill>
              <a:srgbClr val="E11D4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28600" tIns="182880" rIns="228600" bIns="182880" rtlCol="0" anchor="ctr"/>
          <a:lstStyle/>
          <a:p>
            <a:pPr algn="ctr">
              <a:spcAft>
                <a:spcPts val="800"/>
              </a:spcAft>
              <a:defRPr sz="2200" b="1">
                <a:solidFill>
                  <a:srgbClr val="E11D48"/>
                </a:solidFill>
                <a:latin typeface="Georgia"/>
              </a:defRPr>
            </a:pPr>
            <a:r>
              <a:t>Music &amp; choral singing</a:t>
            </a:r>
          </a:p>
          <a:p>
            <a:pPr algn="ctr">
              <a:spcAft>
                <a:spcPts val="600"/>
              </a:spcAft>
              <a:defRPr sz="1800">
                <a:solidFill>
                  <a:srgbClr val="1E293B"/>
                </a:solidFill>
                <a:latin typeface="Verdana"/>
              </a:defRPr>
            </a:pPr>
            <a:r>
              <a:t>23.2% of interventions</a:t>
            </a:r>
          </a:p>
        </p:txBody>
      </p:sp>
      <p:pic>
        <p:nvPicPr>
          <p:cNvPr id="11" name="Immagine 10">
            <a:extLst>
              <a:ext uri="{FF2B5EF4-FFF2-40B4-BE49-F238E27FC236}">
                <a16:creationId xmlns:a16="http://schemas.microsoft.com/office/drawing/2014/main" id="{9CD8020E-7CF3-7F50-20AF-6A367AD0B9C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95559" y="27869"/>
            <a:ext cx="1889807" cy="749371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C6D7E39-B9EC-AF44-6BBA-F21F7D811D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>
            <a:extLst>
              <a:ext uri="{FF2B5EF4-FFF2-40B4-BE49-F238E27FC236}">
                <a16:creationId xmlns:a16="http://schemas.microsoft.com/office/drawing/2014/main" id="{4F9F36AE-0DEF-FB8E-4DFA-C545BDEA8082}"/>
              </a:ext>
            </a:extLst>
          </p:cNvPr>
          <p:cNvSpPr/>
          <p:nvPr/>
        </p:nvSpPr>
        <p:spPr>
          <a:xfrm>
            <a:off x="731520" y="365760"/>
            <a:ext cx="3474720" cy="347472"/>
          </a:xfrm>
          <a:prstGeom prst="roundRect">
            <a:avLst/>
          </a:prstGeom>
          <a:solidFill>
            <a:srgbClr val="0D948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>
              <a:defRPr sz="1200" b="1">
                <a:solidFill>
                  <a:srgbClr val="FFFFFF"/>
                </a:solidFill>
                <a:latin typeface="Verdana"/>
              </a:defRPr>
            </a:pPr>
            <a:r>
              <a:t>CULTURAL INTERVENTIONS</a:t>
            </a:r>
          </a:p>
        </p:txBody>
      </p:sp>
      <p:pic>
        <p:nvPicPr>
          <p:cNvPr id="11" name="Picture 3" descr="chart_activities.png">
            <a:extLst>
              <a:ext uri="{FF2B5EF4-FFF2-40B4-BE49-F238E27FC236}">
                <a16:creationId xmlns:a16="http://schemas.microsoft.com/office/drawing/2014/main" id="{C4AAFA12-A761-3FB8-25B5-2BCF36A2180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3334" y="943277"/>
            <a:ext cx="10428973" cy="5548964"/>
          </a:xfrm>
          <a:prstGeom prst="rect">
            <a:avLst/>
          </a:prstGeom>
        </p:spPr>
      </p:pic>
      <p:pic>
        <p:nvPicPr>
          <p:cNvPr id="4" name="Immagine 3">
            <a:extLst>
              <a:ext uri="{FF2B5EF4-FFF2-40B4-BE49-F238E27FC236}">
                <a16:creationId xmlns:a16="http://schemas.microsoft.com/office/drawing/2014/main" id="{88530ABC-BB34-83E6-9B23-3634AEC7B47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195559" y="27869"/>
            <a:ext cx="1889807" cy="7493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365464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731520" y="365760"/>
            <a:ext cx="3474720" cy="347472"/>
          </a:xfrm>
          <a:prstGeom prst="roundRect">
            <a:avLst/>
          </a:prstGeom>
          <a:solidFill>
            <a:srgbClr val="0D948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>
              <a:defRPr sz="1200" b="1">
                <a:solidFill>
                  <a:srgbClr val="FFFFFF"/>
                </a:solidFill>
                <a:latin typeface="Verdana"/>
              </a:defRPr>
            </a:pPr>
            <a:r>
              <a:t>PRESCRIBERS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777240"/>
            <a:ext cx="10728655" cy="7315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defRPr sz="2800" b="1">
                <a:solidFill>
                  <a:srgbClr val="1E293B"/>
                </a:solidFill>
                <a:latin typeface="Georgia"/>
              </a:defRPr>
            </a:pPr>
            <a:r>
              <a:t>Referral network: who prescribes in Italy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731520" y="1737360"/>
            <a:ext cx="5120640" cy="4389120"/>
          </a:xfrm>
          <a:prstGeom prst="roundRect">
            <a:avLst/>
          </a:prstGeom>
          <a:solidFill>
            <a:srgbClr val="EEEAE2"/>
          </a:solidFill>
          <a:ln w="25400">
            <a:solidFill>
              <a:srgbClr val="0D948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28600" tIns="182880" rIns="228600" bIns="182880" rtlCol="0" anchor="ctr"/>
          <a:lstStyle/>
          <a:p>
            <a:pPr algn="ctr">
              <a:spcAft>
                <a:spcPts val="800"/>
              </a:spcAft>
              <a:defRPr sz="2200" b="1">
                <a:solidFill>
                  <a:srgbClr val="0D9488"/>
                </a:solidFill>
                <a:latin typeface="Georgia"/>
              </a:defRPr>
            </a:pPr>
            <a:r>
              <a:rPr dirty="0"/>
              <a:t>Primary </a:t>
            </a:r>
            <a:r>
              <a:rPr lang="it-IT" dirty="0"/>
              <a:t>p</a:t>
            </a:r>
            <a:r>
              <a:rPr dirty="0" err="1"/>
              <a:t>rescribing</a:t>
            </a:r>
            <a:r>
              <a:rPr dirty="0"/>
              <a:t> </a:t>
            </a:r>
            <a:r>
              <a:rPr lang="it-IT" dirty="0"/>
              <a:t>f</a:t>
            </a:r>
            <a:r>
              <a:rPr dirty="0" err="1"/>
              <a:t>igures</a:t>
            </a:r>
            <a:endParaRPr dirty="0"/>
          </a:p>
          <a:p>
            <a:pPr algn="ctr">
              <a:spcAft>
                <a:spcPts val="600"/>
              </a:spcAft>
              <a:defRPr sz="1800">
                <a:solidFill>
                  <a:srgbClr val="1E293B"/>
                </a:solidFill>
                <a:latin typeface="Verdana"/>
              </a:defRPr>
            </a:pPr>
            <a:r>
              <a:rPr dirty="0"/>
              <a:t>• Psychologists &amp; Psychotherapists: 32.4%</a:t>
            </a:r>
          </a:p>
          <a:p>
            <a:pPr algn="ctr">
              <a:spcAft>
                <a:spcPts val="600"/>
              </a:spcAft>
              <a:defRPr sz="1800">
                <a:solidFill>
                  <a:srgbClr val="1E293B"/>
                </a:solidFill>
                <a:latin typeface="Verdana"/>
              </a:defRPr>
            </a:pPr>
            <a:r>
              <a:rPr dirty="0"/>
              <a:t>• Social Workers &amp; Educators: 25.1%</a:t>
            </a:r>
          </a:p>
          <a:p>
            <a:pPr algn="ctr">
              <a:spcAft>
                <a:spcPts val="600"/>
              </a:spcAft>
              <a:defRPr sz="1800">
                <a:solidFill>
                  <a:srgbClr val="1E293B"/>
                </a:solidFill>
                <a:latin typeface="Verdana"/>
              </a:defRPr>
            </a:pPr>
            <a:r>
              <a:rPr dirty="0"/>
              <a:t>• Specialist Physicians (Neurology, Psychiatry, Oncology): 24.3%</a:t>
            </a:r>
          </a:p>
          <a:p>
            <a:pPr algn="ctr">
              <a:spcAft>
                <a:spcPts val="600"/>
              </a:spcAft>
              <a:defRPr sz="1800">
                <a:solidFill>
                  <a:srgbClr val="1E293B"/>
                </a:solidFill>
                <a:latin typeface="Verdana"/>
              </a:defRPr>
            </a:pPr>
            <a:r>
              <a:rPr dirty="0"/>
              <a:t>• General Practitioners (GPs / MMG): 8.2%</a:t>
            </a:r>
          </a:p>
          <a:p>
            <a:pPr algn="ctr">
              <a:spcAft>
                <a:spcPts val="600"/>
              </a:spcAft>
              <a:defRPr sz="1800">
                <a:solidFill>
                  <a:srgbClr val="1E293B"/>
                </a:solidFill>
                <a:latin typeface="Verdana"/>
              </a:defRPr>
            </a:pPr>
            <a:r>
              <a:rPr dirty="0"/>
              <a:t>• Self-referral &amp; Family networks: 10.0%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339535" y="1737360"/>
            <a:ext cx="5120640" cy="4389120"/>
          </a:xfrm>
          <a:prstGeom prst="roundRect">
            <a:avLst/>
          </a:prstGeom>
          <a:solidFill>
            <a:srgbClr val="EEEAE2"/>
          </a:solidFill>
          <a:ln w="25400">
            <a:solidFill>
              <a:srgbClr val="E11D4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28600" tIns="182880" rIns="228600" bIns="182880" rtlCol="0" anchor="ctr"/>
          <a:lstStyle/>
          <a:p>
            <a:pPr algn="ctr">
              <a:spcAft>
                <a:spcPts val="800"/>
              </a:spcAft>
              <a:defRPr sz="2200" b="1">
                <a:solidFill>
                  <a:srgbClr val="E11D48"/>
                </a:solidFill>
                <a:latin typeface="Georgia"/>
              </a:defRPr>
            </a:pPr>
            <a:r>
              <a:rPr dirty="0"/>
              <a:t>Key </a:t>
            </a:r>
            <a:r>
              <a:rPr lang="it-IT" dirty="0"/>
              <a:t>s</a:t>
            </a:r>
            <a:r>
              <a:rPr dirty="0" err="1"/>
              <a:t>trategic</a:t>
            </a:r>
            <a:r>
              <a:rPr dirty="0"/>
              <a:t> </a:t>
            </a:r>
            <a:r>
              <a:rPr lang="it-IT" dirty="0"/>
              <a:t>i</a:t>
            </a:r>
            <a:r>
              <a:rPr dirty="0" err="1"/>
              <a:t>nsight</a:t>
            </a:r>
            <a:endParaRPr dirty="0"/>
          </a:p>
          <a:p>
            <a:pPr algn="ctr">
              <a:spcAft>
                <a:spcPts val="600"/>
              </a:spcAft>
              <a:defRPr sz="1800">
                <a:solidFill>
                  <a:srgbClr val="1E293B"/>
                </a:solidFill>
                <a:latin typeface="Verdana"/>
              </a:defRPr>
            </a:pPr>
            <a:r>
              <a:rPr dirty="0"/>
              <a:t>Unlike the UK model centered on General Practitioners, Italy's prescribing network is led by psychologists and social care professionals.</a:t>
            </a:r>
          </a:p>
          <a:p>
            <a:br>
              <a:rPr dirty="0"/>
            </a:br>
            <a:r>
              <a:rPr dirty="0">
                <a:solidFill>
                  <a:schemeClr val="tx1"/>
                </a:solidFill>
              </a:rPr>
              <a:t>This reflects the integration of cultural prescribing within mental health departments and local social services rather than primary care clinics.</a:t>
            </a:r>
          </a:p>
        </p:txBody>
      </p:sp>
      <p:pic>
        <p:nvPicPr>
          <p:cNvPr id="7" name="Immagine 6">
            <a:extLst>
              <a:ext uri="{FF2B5EF4-FFF2-40B4-BE49-F238E27FC236}">
                <a16:creationId xmlns:a16="http://schemas.microsoft.com/office/drawing/2014/main" id="{8F383ACB-8C15-2662-4AF9-9D60E568481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95559" y="27869"/>
            <a:ext cx="1889807" cy="749371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731520" y="365760"/>
            <a:ext cx="3474720" cy="347472"/>
          </a:xfrm>
          <a:prstGeom prst="roundRect">
            <a:avLst/>
          </a:prstGeom>
          <a:solidFill>
            <a:srgbClr val="0D948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>
              <a:defRPr sz="1200" b="1">
                <a:solidFill>
                  <a:srgbClr val="FFFFFF"/>
                </a:solidFill>
                <a:latin typeface="Verdana"/>
              </a:defRPr>
            </a:pPr>
            <a:r>
              <a:t>BENEFICIARIES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881390"/>
            <a:ext cx="11000232" cy="5232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defRPr sz="2800" b="1">
                <a:solidFill>
                  <a:srgbClr val="1E293B"/>
                </a:solidFill>
                <a:latin typeface="Georgia"/>
              </a:defRPr>
            </a:pPr>
            <a:r>
              <a:rPr dirty="0"/>
              <a:t>Target populations: reaching vulnerability without stigma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731520" y="1737360"/>
            <a:ext cx="3328416" cy="4389120"/>
          </a:xfrm>
          <a:prstGeom prst="roundRect">
            <a:avLst/>
          </a:prstGeom>
          <a:solidFill>
            <a:srgbClr val="EEEAE2"/>
          </a:solidFill>
          <a:ln w="25400">
            <a:solidFill>
              <a:srgbClr val="0D948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28600" tIns="182880" rIns="228600" bIns="182880" rtlCol="0" anchor="ctr"/>
          <a:lstStyle/>
          <a:p>
            <a:pPr algn="ctr">
              <a:spcAft>
                <a:spcPts val="800"/>
              </a:spcAft>
              <a:defRPr sz="2200" b="1">
                <a:solidFill>
                  <a:srgbClr val="0D9488"/>
                </a:solidFill>
                <a:latin typeface="Georgia"/>
              </a:defRPr>
            </a:pPr>
            <a:r>
              <a:t>Age demographics</a:t>
            </a:r>
          </a:p>
          <a:p>
            <a:pPr algn="ctr">
              <a:spcAft>
                <a:spcPts val="600"/>
              </a:spcAft>
              <a:defRPr sz="1800">
                <a:solidFill>
                  <a:srgbClr val="1E293B"/>
                </a:solidFill>
                <a:latin typeface="Verdana"/>
              </a:defRPr>
            </a:pPr>
            <a:r>
              <a:t>• Adults (18-64): 82.1%</a:t>
            </a:r>
          </a:p>
          <a:p>
            <a:pPr algn="ctr">
              <a:spcAft>
                <a:spcPts val="600"/>
              </a:spcAft>
              <a:defRPr sz="1800">
                <a:solidFill>
                  <a:srgbClr val="1E293B"/>
                </a:solidFill>
                <a:latin typeface="Verdana"/>
              </a:defRPr>
            </a:pPr>
            <a:r>
              <a:t>• Older Adults (65+): 49.3%</a:t>
            </a:r>
          </a:p>
          <a:p>
            <a:pPr algn="ctr">
              <a:spcAft>
                <a:spcPts val="600"/>
              </a:spcAft>
              <a:defRPr sz="1800">
                <a:solidFill>
                  <a:srgbClr val="1E293B"/>
                </a:solidFill>
                <a:latin typeface="Verdana"/>
              </a:defRPr>
            </a:pPr>
            <a:r>
              <a:t>• Children (0-11): 47.1%</a:t>
            </a:r>
          </a:p>
          <a:p>
            <a:pPr algn="ctr">
              <a:spcAft>
                <a:spcPts val="600"/>
              </a:spcAft>
              <a:defRPr sz="1800">
                <a:solidFill>
                  <a:srgbClr val="1E293B"/>
                </a:solidFill>
                <a:latin typeface="Verdana"/>
              </a:defRPr>
            </a:pPr>
            <a:r>
              <a:t>• Youth &amp; NEETs: 36.4%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4425696" y="1737360"/>
            <a:ext cx="3483864" cy="4389120"/>
          </a:xfrm>
          <a:prstGeom prst="roundRect">
            <a:avLst/>
          </a:prstGeom>
          <a:solidFill>
            <a:srgbClr val="EEEAE2"/>
          </a:solidFill>
          <a:ln w="25400">
            <a:solidFill>
              <a:srgbClr val="1E293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28600" tIns="182880" rIns="228600" bIns="182880" rtlCol="0" anchor="ctr"/>
          <a:lstStyle/>
          <a:p>
            <a:pPr algn="ctr">
              <a:spcAft>
                <a:spcPts val="800"/>
              </a:spcAft>
              <a:defRPr sz="2200" b="1">
                <a:solidFill>
                  <a:srgbClr val="1E293B"/>
                </a:solidFill>
                <a:latin typeface="Georgia"/>
              </a:defRPr>
            </a:pPr>
            <a:r>
              <a:t>Clinical &amp; social profiles</a:t>
            </a:r>
          </a:p>
          <a:p>
            <a:pPr algn="ctr">
              <a:spcAft>
                <a:spcPts val="600"/>
              </a:spcAft>
              <a:defRPr sz="1800">
                <a:solidFill>
                  <a:srgbClr val="1E293B"/>
                </a:solidFill>
                <a:latin typeface="Verdana"/>
              </a:defRPr>
            </a:pPr>
            <a:r>
              <a:t>• Mild-to-moderate mental distress</a:t>
            </a:r>
          </a:p>
          <a:p>
            <a:pPr algn="ctr">
              <a:spcAft>
                <a:spcPts val="600"/>
              </a:spcAft>
              <a:defRPr sz="1800">
                <a:solidFill>
                  <a:srgbClr val="1E293B"/>
                </a:solidFill>
                <a:latin typeface="Verdana"/>
              </a:defRPr>
            </a:pPr>
            <a:r>
              <a:t>• Chronic loneliness &amp; isolation</a:t>
            </a:r>
          </a:p>
          <a:p>
            <a:pPr algn="ctr">
              <a:spcAft>
                <a:spcPts val="600"/>
              </a:spcAft>
              <a:defRPr sz="1800">
                <a:solidFill>
                  <a:srgbClr val="1E293B"/>
                </a:solidFill>
                <a:latin typeface="Verdana"/>
              </a:defRPr>
            </a:pPr>
            <a:r>
              <a:t>• Postpartum depression (mothers)</a:t>
            </a:r>
          </a:p>
          <a:p>
            <a:pPr algn="ctr">
              <a:spcAft>
                <a:spcPts val="600"/>
              </a:spcAft>
              <a:defRPr sz="1800">
                <a:solidFill>
                  <a:srgbClr val="1E293B"/>
                </a:solidFill>
                <a:latin typeface="Verdana"/>
              </a:defRPr>
            </a:pPr>
            <a:r>
              <a:t>• Cognitive decline &amp; dementia</a:t>
            </a:r>
          </a:p>
          <a:p>
            <a:pPr algn="ctr">
              <a:spcAft>
                <a:spcPts val="600"/>
              </a:spcAft>
              <a:defRPr sz="1800">
                <a:solidFill>
                  <a:srgbClr val="1E293B"/>
                </a:solidFill>
                <a:latin typeface="Verdana"/>
              </a:defRPr>
            </a:pPr>
            <a:r>
              <a:t>• Neurodevelopmental conditions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8119872" y="1737360"/>
            <a:ext cx="3328416" cy="4389120"/>
          </a:xfrm>
          <a:prstGeom prst="roundRect">
            <a:avLst/>
          </a:prstGeom>
          <a:solidFill>
            <a:srgbClr val="EEEAE2"/>
          </a:solidFill>
          <a:ln w="25400">
            <a:solidFill>
              <a:srgbClr val="E11D4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28600" tIns="182880" rIns="228600" bIns="182880" rtlCol="0" anchor="ctr"/>
          <a:lstStyle/>
          <a:p>
            <a:pPr algn="ctr">
              <a:spcAft>
                <a:spcPts val="800"/>
              </a:spcAft>
              <a:defRPr sz="2200" b="1">
                <a:solidFill>
                  <a:srgbClr val="E11D48"/>
                </a:solidFill>
                <a:latin typeface="Georgia"/>
              </a:defRPr>
            </a:pPr>
            <a:r>
              <a:rPr dirty="0"/>
              <a:t>Non-stigmatizing entry</a:t>
            </a:r>
          </a:p>
          <a:p>
            <a:pPr algn="ctr">
              <a:spcAft>
                <a:spcPts val="600"/>
              </a:spcAft>
              <a:defRPr sz="1800">
                <a:solidFill>
                  <a:srgbClr val="1E293B"/>
                </a:solidFill>
                <a:latin typeface="Verdana"/>
              </a:defRPr>
            </a:pPr>
            <a:r>
              <a:rPr dirty="0"/>
              <a:t>• Cultural venues offer a neutral, dignified space.</a:t>
            </a:r>
          </a:p>
          <a:p>
            <a:pPr algn="ctr">
              <a:spcAft>
                <a:spcPts val="600"/>
              </a:spcAft>
              <a:defRPr sz="1800">
                <a:solidFill>
                  <a:srgbClr val="1E293B"/>
                </a:solidFill>
                <a:latin typeface="Verdana"/>
              </a:defRPr>
            </a:pPr>
            <a:r>
              <a:rPr dirty="0"/>
              <a:t>• Participants engage as active citizens and creators rather than 'patients'.</a:t>
            </a:r>
          </a:p>
          <a:p>
            <a:pPr algn="ctr">
              <a:spcAft>
                <a:spcPts val="600"/>
              </a:spcAft>
              <a:defRPr sz="1800">
                <a:solidFill>
                  <a:srgbClr val="1E293B"/>
                </a:solidFill>
                <a:latin typeface="Verdana"/>
              </a:defRPr>
            </a:pPr>
            <a:r>
              <a:rPr dirty="0"/>
              <a:t>• Crucial for engaging reluctant youth.</a:t>
            </a:r>
          </a:p>
        </p:txBody>
      </p:sp>
      <p:sp>
        <p:nvSpPr>
          <p:cNvPr id="8" name="CasellaDiTesto 7">
            <a:extLst>
              <a:ext uri="{FF2B5EF4-FFF2-40B4-BE49-F238E27FC236}">
                <a16:creationId xmlns:a16="http://schemas.microsoft.com/office/drawing/2014/main" id="{924CF6C3-D86F-4451-D096-F31FEA7B1229}"/>
              </a:ext>
            </a:extLst>
          </p:cNvPr>
          <p:cNvSpPr txBox="1"/>
          <p:nvPr/>
        </p:nvSpPr>
        <p:spPr>
          <a:xfrm>
            <a:off x="925830" y="6274564"/>
            <a:ext cx="609447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b="0" i="0" dirty="0">
                <a:solidFill>
                  <a:schemeClr val="tx1"/>
                </a:solidFill>
                <a:effectLst/>
                <a:latin typeface="+mn-lt"/>
              </a:rPr>
              <a:t>multiple </a:t>
            </a:r>
            <a:r>
              <a:rPr lang="it-IT" b="0" i="0" dirty="0" err="1">
                <a:solidFill>
                  <a:schemeClr val="tx1"/>
                </a:solidFill>
                <a:effectLst/>
                <a:latin typeface="+mn-lt"/>
              </a:rPr>
              <a:t>responses</a:t>
            </a:r>
            <a:r>
              <a:rPr lang="it-IT" b="0" i="0" dirty="0">
                <a:solidFill>
                  <a:schemeClr val="tx1"/>
                </a:solidFill>
                <a:effectLst/>
                <a:latin typeface="+mn-lt"/>
              </a:rPr>
              <a:t> </a:t>
            </a:r>
            <a:r>
              <a:rPr lang="it-IT" b="0" i="0" dirty="0" err="1">
                <a:solidFill>
                  <a:schemeClr val="tx1"/>
                </a:solidFill>
                <a:effectLst/>
                <a:latin typeface="+mn-lt"/>
              </a:rPr>
              <a:t>possible</a:t>
            </a:r>
            <a:endParaRPr lang="it-IT" dirty="0"/>
          </a:p>
        </p:txBody>
      </p:sp>
      <p:pic>
        <p:nvPicPr>
          <p:cNvPr id="10" name="Immagine 9">
            <a:extLst>
              <a:ext uri="{FF2B5EF4-FFF2-40B4-BE49-F238E27FC236}">
                <a16:creationId xmlns:a16="http://schemas.microsoft.com/office/drawing/2014/main" id="{6469D453-62CD-7A34-FDCD-A6D0A31728E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95559" y="27869"/>
            <a:ext cx="1889807" cy="749371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731520" y="365760"/>
            <a:ext cx="3474720" cy="347472"/>
          </a:xfrm>
          <a:prstGeom prst="roundRect">
            <a:avLst/>
          </a:prstGeom>
          <a:solidFill>
            <a:srgbClr val="0D948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>
              <a:defRPr sz="1200" b="1">
                <a:solidFill>
                  <a:srgbClr val="FFFFFF"/>
                </a:solidFill>
                <a:latin typeface="Verdana"/>
              </a:defRPr>
            </a:pPr>
            <a:r>
              <a:t>OBSERVED OUTCOMES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09295" y="857524"/>
            <a:ext cx="11460480" cy="5232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defRPr sz="2800" b="1">
                <a:solidFill>
                  <a:srgbClr val="1E293B"/>
                </a:solidFill>
                <a:latin typeface="Georgia"/>
              </a:defRPr>
            </a:pPr>
            <a:r>
              <a:rPr dirty="0"/>
              <a:t>Quantitative impact: mental well-being and social connection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662672" y="1963948"/>
            <a:ext cx="3959352" cy="3412724"/>
          </a:xfrm>
          <a:prstGeom prst="roundRect">
            <a:avLst/>
          </a:prstGeom>
          <a:solidFill>
            <a:srgbClr val="EEEAE2"/>
          </a:solidFill>
          <a:ln w="25400">
            <a:solidFill>
              <a:srgbClr val="1E293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28600" tIns="182880" rIns="228600" bIns="182880" rtlCol="0" anchor="ctr"/>
          <a:lstStyle/>
          <a:p>
            <a:pPr algn="ctr">
              <a:spcAft>
                <a:spcPts val="800"/>
              </a:spcAft>
              <a:defRPr sz="2200" b="1">
                <a:solidFill>
                  <a:srgbClr val="1E293B"/>
                </a:solidFill>
                <a:latin typeface="Georgia"/>
              </a:defRPr>
            </a:pPr>
            <a:r>
              <a:rPr sz="1600" dirty="0"/>
              <a:t>Adherence &amp; </a:t>
            </a:r>
            <a:r>
              <a:rPr lang="it-IT" sz="1600" dirty="0"/>
              <a:t>r</a:t>
            </a:r>
            <a:r>
              <a:rPr sz="1600" dirty="0" err="1"/>
              <a:t>etention</a:t>
            </a:r>
            <a:endParaRPr sz="1600" dirty="0"/>
          </a:p>
          <a:p>
            <a:pPr>
              <a:spcAft>
                <a:spcPts val="600"/>
              </a:spcAft>
              <a:defRPr sz="1800">
                <a:solidFill>
                  <a:srgbClr val="1E293B"/>
                </a:solidFill>
                <a:latin typeface="Verdana"/>
              </a:defRPr>
            </a:pPr>
            <a:r>
              <a:rPr sz="1600" dirty="0"/>
              <a:t>• 97.0% completion rate across structured cultural prescriptions.</a:t>
            </a:r>
          </a:p>
          <a:p>
            <a:pPr>
              <a:spcAft>
                <a:spcPts val="600"/>
              </a:spcAft>
              <a:defRPr sz="1800">
                <a:solidFill>
                  <a:srgbClr val="1E293B"/>
                </a:solidFill>
                <a:latin typeface="Verdana"/>
              </a:defRPr>
            </a:pPr>
            <a:r>
              <a:rPr sz="1600" dirty="0"/>
              <a:t>• High retention driven by emotional safety and group bonding.</a:t>
            </a:r>
          </a:p>
          <a:p>
            <a:pPr>
              <a:spcAft>
                <a:spcPts val="600"/>
              </a:spcAft>
              <a:defRPr sz="1800">
                <a:solidFill>
                  <a:srgbClr val="1E293B"/>
                </a:solidFill>
                <a:latin typeface="Verdana"/>
              </a:defRPr>
            </a:pPr>
            <a:r>
              <a:rPr sz="1600" dirty="0"/>
              <a:t>• Contrast with high drop-out rates in traditional psychotropic or clinical regimes</a:t>
            </a:r>
            <a:r>
              <a:rPr dirty="0"/>
              <a:t>.</a:t>
            </a:r>
          </a:p>
        </p:txBody>
      </p:sp>
      <p:pic>
        <p:nvPicPr>
          <p:cNvPr id="7" name="Picture 3" descr="chart_impacts.png">
            <a:extLst>
              <a:ext uri="{FF2B5EF4-FFF2-40B4-BE49-F238E27FC236}">
                <a16:creationId xmlns:a16="http://schemas.microsoft.com/office/drawing/2014/main" id="{400852AC-7815-E3BA-2D63-A712BEA222C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9976" y="1792224"/>
            <a:ext cx="7017857" cy="3803904"/>
          </a:xfrm>
          <a:prstGeom prst="rect">
            <a:avLst/>
          </a:prstGeom>
        </p:spPr>
      </p:pic>
      <p:pic>
        <p:nvPicPr>
          <p:cNvPr id="6" name="Immagine 5">
            <a:extLst>
              <a:ext uri="{FF2B5EF4-FFF2-40B4-BE49-F238E27FC236}">
                <a16:creationId xmlns:a16="http://schemas.microsoft.com/office/drawing/2014/main" id="{2CC749F9-FDC6-1969-BF23-E218E982F71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195559" y="27869"/>
            <a:ext cx="1889807" cy="749371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731520" y="365760"/>
            <a:ext cx="3474720" cy="347472"/>
          </a:xfrm>
          <a:prstGeom prst="roundRect">
            <a:avLst/>
          </a:prstGeom>
          <a:solidFill>
            <a:srgbClr val="0D948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>
              <a:defRPr sz="1200" b="1">
                <a:solidFill>
                  <a:srgbClr val="FFFFFF"/>
                </a:solidFill>
                <a:latin typeface="Verdana"/>
              </a:defRPr>
            </a:pPr>
            <a:r>
              <a:t>FUNDING STRUCTURE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881390"/>
            <a:ext cx="10728655" cy="5232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defRPr sz="2800" b="1">
                <a:solidFill>
                  <a:srgbClr val="1E293B"/>
                </a:solidFill>
                <a:latin typeface="Georgia"/>
              </a:defRPr>
            </a:pPr>
            <a:r>
              <a:rPr dirty="0"/>
              <a:t>Financial sustainability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51688" y="1737360"/>
            <a:ext cx="3508248" cy="4389120"/>
          </a:xfrm>
          <a:prstGeom prst="roundRect">
            <a:avLst/>
          </a:prstGeom>
          <a:solidFill>
            <a:srgbClr val="EEEAE2"/>
          </a:solidFill>
          <a:ln w="25400">
            <a:solidFill>
              <a:srgbClr val="0D948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28600" tIns="182880" rIns="228600" bIns="182880" rtlCol="0" anchor="ctr"/>
          <a:lstStyle/>
          <a:p>
            <a:pPr algn="ctr">
              <a:spcAft>
                <a:spcPts val="800"/>
              </a:spcAft>
              <a:defRPr sz="2200" b="1">
                <a:solidFill>
                  <a:srgbClr val="0D9488"/>
                </a:solidFill>
                <a:latin typeface="Georgia"/>
              </a:defRPr>
            </a:pPr>
            <a:r>
              <a:rPr dirty="0"/>
              <a:t>Public &amp; philanthropic grants</a:t>
            </a:r>
          </a:p>
          <a:p>
            <a:pPr algn="ctr">
              <a:spcAft>
                <a:spcPts val="600"/>
              </a:spcAft>
              <a:defRPr sz="1800">
                <a:solidFill>
                  <a:srgbClr val="1E293B"/>
                </a:solidFill>
                <a:latin typeface="Verdana"/>
              </a:defRPr>
            </a:pPr>
            <a:r>
              <a:rPr dirty="0"/>
              <a:t>30.2% Public grants &amp; vouchers</a:t>
            </a:r>
          </a:p>
          <a:p>
            <a:pPr algn="ctr">
              <a:spcAft>
                <a:spcPts val="600"/>
              </a:spcAft>
              <a:defRPr sz="1800">
                <a:solidFill>
                  <a:srgbClr val="1E293B"/>
                </a:solidFill>
                <a:latin typeface="Verdana"/>
              </a:defRPr>
            </a:pPr>
            <a:r>
              <a:rPr dirty="0"/>
              <a:t>• Philanthropic support (e.g. Compagnia di San Paolo)</a:t>
            </a:r>
          </a:p>
          <a:p>
            <a:pPr algn="ctr">
              <a:spcAft>
                <a:spcPts val="600"/>
              </a:spcAft>
              <a:defRPr sz="1800">
                <a:solidFill>
                  <a:srgbClr val="1E293B"/>
                </a:solidFill>
                <a:latin typeface="Verdana"/>
              </a:defRPr>
            </a:pPr>
            <a:r>
              <a:rPr dirty="0"/>
              <a:t>• Regional pilot funding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4425696" y="1737360"/>
            <a:ext cx="3328416" cy="4389120"/>
          </a:xfrm>
          <a:prstGeom prst="roundRect">
            <a:avLst/>
          </a:prstGeom>
          <a:solidFill>
            <a:srgbClr val="EEEAE2"/>
          </a:solidFill>
          <a:ln w="25400">
            <a:solidFill>
              <a:srgbClr val="1E293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28600" tIns="182880" rIns="228600" bIns="182880" rtlCol="0" anchor="ctr"/>
          <a:lstStyle/>
          <a:p>
            <a:pPr algn="ctr">
              <a:spcAft>
                <a:spcPts val="800"/>
              </a:spcAft>
              <a:defRPr sz="2200" b="1">
                <a:solidFill>
                  <a:srgbClr val="1E293B"/>
                </a:solidFill>
                <a:latin typeface="Georgia"/>
              </a:defRPr>
            </a:pPr>
            <a:r>
              <a:t>Internal cultural budgets</a:t>
            </a:r>
          </a:p>
          <a:p>
            <a:pPr algn="ctr">
              <a:spcAft>
                <a:spcPts val="600"/>
              </a:spcAft>
              <a:defRPr sz="1800">
                <a:solidFill>
                  <a:srgbClr val="1E293B"/>
                </a:solidFill>
                <a:latin typeface="Verdana"/>
              </a:defRPr>
            </a:pPr>
            <a:r>
              <a:t>28.4% Internal budget reallocation</a:t>
            </a:r>
          </a:p>
          <a:p>
            <a:pPr algn="ctr">
              <a:spcAft>
                <a:spcPts val="600"/>
              </a:spcAft>
              <a:defRPr sz="1800">
                <a:solidFill>
                  <a:srgbClr val="1E293B"/>
                </a:solidFill>
                <a:latin typeface="Verdana"/>
              </a:defRPr>
            </a:pPr>
            <a:r>
              <a:t>• Museums and theaters absorbing costs from core operating funds</a:t>
            </a:r>
          </a:p>
          <a:p>
            <a:pPr algn="ctr">
              <a:spcAft>
                <a:spcPts val="600"/>
              </a:spcAft>
              <a:defRPr sz="1800">
                <a:solidFill>
                  <a:srgbClr val="1E293B"/>
                </a:solidFill>
                <a:latin typeface="Verdana"/>
              </a:defRPr>
            </a:pPr>
            <a:r>
              <a:t>• High resource strain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8119872" y="1737360"/>
            <a:ext cx="3520440" cy="4389120"/>
          </a:xfrm>
          <a:prstGeom prst="roundRect">
            <a:avLst/>
          </a:prstGeom>
          <a:solidFill>
            <a:srgbClr val="EEEAE2"/>
          </a:solidFill>
          <a:ln w="25400">
            <a:solidFill>
              <a:srgbClr val="E11D4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28600" tIns="182880" rIns="228600" bIns="182880" rtlCol="0" anchor="ctr"/>
          <a:lstStyle/>
          <a:p>
            <a:pPr algn="ctr">
              <a:spcAft>
                <a:spcPts val="800"/>
              </a:spcAft>
              <a:defRPr sz="2200" b="1">
                <a:solidFill>
                  <a:srgbClr val="E11D48"/>
                </a:solidFill>
                <a:latin typeface="Georgia"/>
              </a:defRPr>
            </a:pPr>
            <a:r>
              <a:t>Unfunded &amp; out-of-pocket</a:t>
            </a:r>
          </a:p>
          <a:p>
            <a:pPr algn="ctr">
              <a:spcAft>
                <a:spcPts val="600"/>
              </a:spcAft>
              <a:defRPr sz="1800">
                <a:solidFill>
                  <a:srgbClr val="1E293B"/>
                </a:solidFill>
                <a:latin typeface="Verdana"/>
              </a:defRPr>
            </a:pPr>
            <a:r>
              <a:t>28.1% Unfunded / Volunteer effort</a:t>
            </a:r>
            <a:br/>
            <a:r>
              <a:t>19.3% Direct user fees</a:t>
            </a:r>
          </a:p>
          <a:p>
            <a:pPr algn="ctr">
              <a:spcAft>
                <a:spcPts val="600"/>
              </a:spcAft>
              <a:defRPr sz="1800">
                <a:solidFill>
                  <a:srgbClr val="1E293B"/>
                </a:solidFill>
                <a:latin typeface="Verdana"/>
              </a:defRPr>
            </a:pPr>
            <a:r>
              <a:t>• High risk of inequality and burn-out</a:t>
            </a:r>
          </a:p>
          <a:p>
            <a:pPr algn="ctr">
              <a:spcAft>
                <a:spcPts val="600"/>
              </a:spcAft>
              <a:defRPr sz="1800">
                <a:solidFill>
                  <a:srgbClr val="1E293B"/>
                </a:solidFill>
                <a:latin typeface="Verdana"/>
              </a:defRPr>
            </a:pPr>
            <a:r>
              <a:t>• Need for structural healthcare co-funding</a:t>
            </a:r>
          </a:p>
        </p:txBody>
      </p:sp>
      <p:sp>
        <p:nvSpPr>
          <p:cNvPr id="8" name="CasellaDiTesto 7">
            <a:extLst>
              <a:ext uri="{FF2B5EF4-FFF2-40B4-BE49-F238E27FC236}">
                <a16:creationId xmlns:a16="http://schemas.microsoft.com/office/drawing/2014/main" id="{BE7EC8A6-3F59-75D3-FDFD-900989E0981F}"/>
              </a:ext>
            </a:extLst>
          </p:cNvPr>
          <p:cNvSpPr txBox="1"/>
          <p:nvPr/>
        </p:nvSpPr>
        <p:spPr>
          <a:xfrm>
            <a:off x="816102" y="6307574"/>
            <a:ext cx="609447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b="0" i="0" dirty="0">
                <a:solidFill>
                  <a:schemeClr val="tx1"/>
                </a:solidFill>
                <a:effectLst/>
                <a:latin typeface="+mn-lt"/>
              </a:rPr>
              <a:t>multiple </a:t>
            </a:r>
            <a:r>
              <a:rPr lang="it-IT" b="0" i="0" dirty="0" err="1">
                <a:solidFill>
                  <a:schemeClr val="tx1"/>
                </a:solidFill>
                <a:effectLst/>
                <a:latin typeface="+mn-lt"/>
              </a:rPr>
              <a:t>responses</a:t>
            </a:r>
            <a:r>
              <a:rPr lang="it-IT" b="0" i="0" dirty="0">
                <a:solidFill>
                  <a:schemeClr val="tx1"/>
                </a:solidFill>
                <a:effectLst/>
                <a:latin typeface="+mn-lt"/>
              </a:rPr>
              <a:t> </a:t>
            </a:r>
            <a:r>
              <a:rPr lang="it-IT" b="0" i="0" dirty="0" err="1">
                <a:solidFill>
                  <a:schemeClr val="tx1"/>
                </a:solidFill>
                <a:effectLst/>
                <a:latin typeface="+mn-lt"/>
              </a:rPr>
              <a:t>possible</a:t>
            </a:r>
            <a:endParaRPr lang="it-IT" dirty="0"/>
          </a:p>
        </p:txBody>
      </p:sp>
      <p:pic>
        <p:nvPicPr>
          <p:cNvPr id="10" name="Immagine 9">
            <a:extLst>
              <a:ext uri="{FF2B5EF4-FFF2-40B4-BE49-F238E27FC236}">
                <a16:creationId xmlns:a16="http://schemas.microsoft.com/office/drawing/2014/main" id="{DA1BA31D-0561-3582-8098-789B4CA3D4B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95559" y="27869"/>
            <a:ext cx="1889807" cy="749371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731520" y="365760"/>
            <a:ext cx="3474720" cy="347472"/>
          </a:xfrm>
          <a:prstGeom prst="roundRect">
            <a:avLst/>
          </a:prstGeom>
          <a:solidFill>
            <a:srgbClr val="0D948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>
              <a:defRPr sz="1200" b="1">
                <a:solidFill>
                  <a:srgbClr val="FFFFFF"/>
                </a:solidFill>
                <a:latin typeface="Verdana"/>
              </a:defRPr>
            </a:pPr>
            <a:r>
              <a:t>HUMAN INFRASTRUCTURE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881390"/>
            <a:ext cx="10728655" cy="5232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defRPr sz="2800" b="1">
                <a:solidFill>
                  <a:srgbClr val="1E293B"/>
                </a:solidFill>
                <a:latin typeface="Georgia"/>
              </a:defRPr>
            </a:pPr>
            <a:r>
              <a:rPr dirty="0"/>
              <a:t>The link worker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731520" y="1737360"/>
            <a:ext cx="5120640" cy="4389120"/>
          </a:xfrm>
          <a:prstGeom prst="roundRect">
            <a:avLst/>
          </a:prstGeom>
          <a:solidFill>
            <a:srgbClr val="EEEAE2"/>
          </a:solidFill>
          <a:ln w="25400">
            <a:solidFill>
              <a:srgbClr val="E11D4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28600" tIns="182880" rIns="228600" bIns="182880" rtlCol="0" anchor="ctr"/>
          <a:lstStyle/>
          <a:p>
            <a:pPr algn="ctr">
              <a:spcAft>
                <a:spcPts val="800"/>
              </a:spcAft>
              <a:defRPr sz="2200" b="1">
                <a:solidFill>
                  <a:srgbClr val="E11D48"/>
                </a:solidFill>
                <a:latin typeface="Georgia"/>
              </a:defRPr>
            </a:pPr>
            <a:r>
              <a:rPr dirty="0"/>
              <a:t>The </a:t>
            </a:r>
            <a:r>
              <a:rPr lang="it-IT" dirty="0"/>
              <a:t>o</a:t>
            </a:r>
            <a:r>
              <a:rPr dirty="0" err="1"/>
              <a:t>perational</a:t>
            </a:r>
            <a:r>
              <a:rPr dirty="0"/>
              <a:t> </a:t>
            </a:r>
            <a:r>
              <a:rPr lang="it-IT" dirty="0"/>
              <a:t>p</a:t>
            </a:r>
            <a:r>
              <a:rPr dirty="0" err="1"/>
              <a:t>aradox</a:t>
            </a:r>
            <a:endParaRPr dirty="0"/>
          </a:p>
          <a:p>
            <a:pPr algn="ctr">
              <a:spcAft>
                <a:spcPts val="600"/>
              </a:spcAft>
              <a:defRPr sz="1800">
                <a:solidFill>
                  <a:srgbClr val="1E293B"/>
                </a:solidFill>
                <a:latin typeface="Verdana"/>
              </a:defRPr>
            </a:pPr>
            <a:r>
              <a:rPr dirty="0"/>
              <a:t>• 86.4% of entities state the Link Worker is essential for success.</a:t>
            </a:r>
          </a:p>
          <a:p>
            <a:pPr algn="ctr">
              <a:spcAft>
                <a:spcPts val="600"/>
              </a:spcAft>
              <a:defRPr sz="1800">
                <a:solidFill>
                  <a:srgbClr val="1E293B"/>
                </a:solidFill>
                <a:latin typeface="Verdana"/>
              </a:defRPr>
            </a:pPr>
            <a:r>
              <a:rPr dirty="0"/>
              <a:t>• Only 24.1% possess a formally structured Link Worker role.</a:t>
            </a:r>
          </a:p>
          <a:p>
            <a:pPr algn="ctr">
              <a:spcAft>
                <a:spcPts val="600"/>
              </a:spcAft>
              <a:defRPr sz="1800">
                <a:solidFill>
                  <a:srgbClr val="1E293B"/>
                </a:solidFill>
                <a:latin typeface="Verdana"/>
              </a:defRPr>
            </a:pPr>
            <a:r>
              <a:rPr dirty="0"/>
              <a:t>• 75.9% rely on informal, multi-tasking staff filling the gap without dedicated compensation.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339535" y="1737360"/>
            <a:ext cx="5120640" cy="4389120"/>
          </a:xfrm>
          <a:prstGeom prst="roundRect">
            <a:avLst/>
          </a:prstGeom>
          <a:solidFill>
            <a:srgbClr val="EEEAE2"/>
          </a:solidFill>
          <a:ln w="25400">
            <a:solidFill>
              <a:srgbClr val="1E293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28600" tIns="182880" rIns="228600" bIns="182880" rtlCol="0" anchor="ctr"/>
          <a:lstStyle/>
          <a:p>
            <a:pPr algn="ctr">
              <a:spcAft>
                <a:spcPts val="800"/>
              </a:spcAft>
              <a:defRPr sz="2200" b="1">
                <a:solidFill>
                  <a:srgbClr val="1E293B"/>
                </a:solidFill>
                <a:latin typeface="Georgia"/>
              </a:defRPr>
            </a:pPr>
            <a:r>
              <a:rPr dirty="0"/>
              <a:t>Link </a:t>
            </a:r>
            <a:r>
              <a:rPr lang="it-IT" dirty="0"/>
              <a:t>w</a:t>
            </a:r>
            <a:r>
              <a:rPr dirty="0" err="1"/>
              <a:t>orker</a:t>
            </a:r>
            <a:r>
              <a:rPr dirty="0"/>
              <a:t> </a:t>
            </a:r>
            <a:r>
              <a:rPr lang="it-IT" dirty="0"/>
              <a:t>q</a:t>
            </a:r>
            <a:r>
              <a:rPr dirty="0" err="1"/>
              <a:t>ualifications</a:t>
            </a:r>
            <a:endParaRPr dirty="0"/>
          </a:p>
          <a:p>
            <a:pPr algn="ctr">
              <a:spcAft>
                <a:spcPts val="600"/>
              </a:spcAft>
              <a:defRPr sz="1800">
                <a:solidFill>
                  <a:srgbClr val="1E293B"/>
                </a:solidFill>
                <a:latin typeface="Verdana"/>
              </a:defRPr>
            </a:pPr>
            <a:r>
              <a:rPr dirty="0"/>
              <a:t>• 52.8% hold a Master's degree (Psychology, Sociology, Arts Management).</a:t>
            </a:r>
          </a:p>
          <a:p>
            <a:pPr algn="ctr">
              <a:spcAft>
                <a:spcPts val="600"/>
              </a:spcAft>
              <a:defRPr sz="1800">
                <a:solidFill>
                  <a:srgbClr val="1E293B"/>
                </a:solidFill>
                <a:latin typeface="Verdana"/>
              </a:defRPr>
            </a:pPr>
            <a:r>
              <a:rPr dirty="0"/>
              <a:t>• 38.2% acquired expertise through field experience.</a:t>
            </a:r>
          </a:p>
          <a:p>
            <a:pPr algn="ctr">
              <a:spcAft>
                <a:spcPts val="600"/>
              </a:spcAft>
              <a:defRPr sz="1800">
                <a:solidFill>
                  <a:srgbClr val="1E293B"/>
                </a:solidFill>
                <a:latin typeface="Verdana"/>
              </a:defRPr>
            </a:pPr>
            <a:r>
              <a:rPr dirty="0"/>
              <a:t>• Urgent need for formal national certification and recognized job profiles.</a:t>
            </a:r>
          </a:p>
        </p:txBody>
      </p:sp>
      <p:pic>
        <p:nvPicPr>
          <p:cNvPr id="7" name="Immagine 6">
            <a:extLst>
              <a:ext uri="{FF2B5EF4-FFF2-40B4-BE49-F238E27FC236}">
                <a16:creationId xmlns:a16="http://schemas.microsoft.com/office/drawing/2014/main" id="{091579F6-38BF-2880-8CB1-979AB14C76A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95559" y="27869"/>
            <a:ext cx="1889807" cy="749371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731520" y="365760"/>
            <a:ext cx="3474720" cy="347472"/>
          </a:xfrm>
          <a:prstGeom prst="roundRect">
            <a:avLst/>
          </a:prstGeom>
          <a:solidFill>
            <a:srgbClr val="0D948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>
              <a:defRPr sz="1200" b="1">
                <a:solidFill>
                  <a:srgbClr val="FFFFFF"/>
                </a:solidFill>
                <a:latin typeface="Verdana"/>
              </a:defRPr>
            </a:pPr>
            <a:r>
              <a:t>OPERATIONAL WORKFLOW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777240"/>
            <a:ext cx="10728655" cy="7315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defRPr sz="2800" b="1">
                <a:solidFill>
                  <a:srgbClr val="1E293B"/>
                </a:solidFill>
                <a:latin typeface="Georgia"/>
              </a:defRPr>
            </a:pPr>
            <a:r>
              <a:t>The prescription cycle: four key operational phases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69976" y="1737360"/>
            <a:ext cx="2468880" cy="4389120"/>
          </a:xfrm>
          <a:prstGeom prst="roundRect">
            <a:avLst/>
          </a:prstGeom>
          <a:solidFill>
            <a:srgbClr val="EEEAE2"/>
          </a:solidFill>
          <a:ln w="25400">
            <a:solidFill>
              <a:srgbClr val="0D948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28600" tIns="182880" rIns="228600" bIns="182880" rtlCol="0" anchor="ctr"/>
          <a:lstStyle/>
          <a:p>
            <a:pPr algn="ctr">
              <a:spcAft>
                <a:spcPts val="800"/>
              </a:spcAft>
              <a:defRPr sz="2200" b="1">
                <a:solidFill>
                  <a:srgbClr val="0D9488"/>
                </a:solidFill>
                <a:latin typeface="Georgia"/>
              </a:defRPr>
            </a:pPr>
            <a:r>
              <a:t>Phase 1: Referral</a:t>
            </a:r>
          </a:p>
          <a:p>
            <a:pPr algn="ctr">
              <a:spcAft>
                <a:spcPts val="600"/>
              </a:spcAft>
              <a:defRPr sz="1800">
                <a:solidFill>
                  <a:srgbClr val="1E293B"/>
                </a:solidFill>
                <a:latin typeface="Verdana"/>
              </a:defRPr>
            </a:pPr>
            <a:r>
              <a:t>Prescription by psychologist, social worker, or specialist physician.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3310128" y="1737360"/>
            <a:ext cx="2468880" cy="4389120"/>
          </a:xfrm>
          <a:prstGeom prst="roundRect">
            <a:avLst/>
          </a:prstGeom>
          <a:solidFill>
            <a:srgbClr val="EEEAE2"/>
          </a:solidFill>
          <a:ln w="25400">
            <a:solidFill>
              <a:srgbClr val="1E293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28600" tIns="182880" rIns="228600" bIns="182880" rtlCol="0" anchor="ctr"/>
          <a:lstStyle/>
          <a:p>
            <a:pPr algn="ctr">
              <a:spcAft>
                <a:spcPts val="800"/>
              </a:spcAft>
              <a:defRPr sz="2200" b="1">
                <a:solidFill>
                  <a:srgbClr val="1E293B"/>
                </a:solidFill>
                <a:latin typeface="Georgia"/>
              </a:defRPr>
            </a:pPr>
            <a:r>
              <a:t>Phase 2: Intake</a:t>
            </a:r>
          </a:p>
          <a:p>
            <a:pPr algn="ctr">
              <a:spcAft>
                <a:spcPts val="600"/>
              </a:spcAft>
              <a:defRPr sz="1800">
                <a:solidFill>
                  <a:srgbClr val="1E293B"/>
                </a:solidFill>
                <a:latin typeface="Verdana"/>
              </a:defRPr>
            </a:pPr>
            <a:r>
              <a:t>Link worker intake, active listening, and co-design of cultural pathway.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062472" y="1737360"/>
            <a:ext cx="2560320" cy="4389120"/>
          </a:xfrm>
          <a:prstGeom prst="roundRect">
            <a:avLst/>
          </a:prstGeom>
          <a:solidFill>
            <a:srgbClr val="EEEAE2"/>
          </a:solidFill>
          <a:ln w="25400">
            <a:solidFill>
              <a:srgbClr val="1E293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28600" tIns="182880" rIns="228600" bIns="182880" rtlCol="0" anchor="ctr"/>
          <a:lstStyle/>
          <a:p>
            <a:pPr algn="ctr">
              <a:spcAft>
                <a:spcPts val="800"/>
              </a:spcAft>
              <a:defRPr sz="2200" b="1">
                <a:solidFill>
                  <a:srgbClr val="1E293B"/>
                </a:solidFill>
                <a:latin typeface="Georgia"/>
              </a:defRPr>
            </a:pPr>
            <a:r>
              <a:rPr dirty="0"/>
              <a:t>Phase 3: Engagement</a:t>
            </a:r>
          </a:p>
          <a:p>
            <a:pPr algn="ctr">
              <a:spcAft>
                <a:spcPts val="600"/>
              </a:spcAft>
              <a:defRPr sz="1800">
                <a:solidFill>
                  <a:srgbClr val="1E293B"/>
                </a:solidFill>
                <a:latin typeface="Verdana"/>
              </a:defRPr>
            </a:pPr>
            <a:r>
              <a:rPr dirty="0"/>
              <a:t>Participation in structured 8-12 week art, museum, or theater activities.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8823960" y="1737360"/>
            <a:ext cx="2715768" cy="4389120"/>
          </a:xfrm>
          <a:prstGeom prst="roundRect">
            <a:avLst/>
          </a:prstGeom>
          <a:solidFill>
            <a:srgbClr val="EEEAE2"/>
          </a:solidFill>
          <a:ln w="25400">
            <a:solidFill>
              <a:srgbClr val="E11D4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28600" tIns="182880" rIns="228600" bIns="182880" rtlCol="0" anchor="ctr"/>
          <a:lstStyle/>
          <a:p>
            <a:pPr algn="ctr">
              <a:spcAft>
                <a:spcPts val="800"/>
              </a:spcAft>
              <a:defRPr sz="2200" b="1">
                <a:solidFill>
                  <a:srgbClr val="E11D48"/>
                </a:solidFill>
                <a:latin typeface="Georgia"/>
              </a:defRPr>
            </a:pPr>
            <a:r>
              <a:rPr dirty="0"/>
              <a:t>Phase 4: Follow-up</a:t>
            </a:r>
          </a:p>
          <a:p>
            <a:pPr algn="ctr">
              <a:spcAft>
                <a:spcPts val="600"/>
              </a:spcAft>
              <a:defRPr sz="1800">
                <a:solidFill>
                  <a:srgbClr val="1E293B"/>
                </a:solidFill>
                <a:latin typeface="Verdana"/>
              </a:defRPr>
            </a:pPr>
            <a:r>
              <a:rPr dirty="0"/>
              <a:t>Outcome assessment (40% bottleneck: lacking formal follow-up).</a:t>
            </a:r>
          </a:p>
        </p:txBody>
      </p:sp>
      <p:pic>
        <p:nvPicPr>
          <p:cNvPr id="9" name="Immagine 8">
            <a:extLst>
              <a:ext uri="{FF2B5EF4-FFF2-40B4-BE49-F238E27FC236}">
                <a16:creationId xmlns:a16="http://schemas.microsoft.com/office/drawing/2014/main" id="{C3901383-4147-EB73-5114-A0033D87375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95559" y="27869"/>
            <a:ext cx="1889807" cy="749371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731520" y="365760"/>
            <a:ext cx="3474720" cy="347472"/>
          </a:xfrm>
          <a:prstGeom prst="roundRect">
            <a:avLst/>
          </a:prstGeom>
          <a:solidFill>
            <a:srgbClr val="0D948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>
              <a:defRPr sz="1200" b="1">
                <a:solidFill>
                  <a:srgbClr val="FFFFFF"/>
                </a:solidFill>
                <a:latin typeface="Verdana"/>
              </a:defRPr>
            </a:pPr>
            <a:r>
              <a:t>QUALITATIVE INSIGHTS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777240"/>
            <a:ext cx="10728655" cy="7315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defRPr sz="2800" b="1">
                <a:solidFill>
                  <a:srgbClr val="1E293B"/>
                </a:solidFill>
                <a:latin typeface="Georgia"/>
              </a:defRPr>
            </a:pPr>
            <a:r>
              <a:t>Qualitative evidence: non-clinical spaces and dignity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731520" y="1737360"/>
            <a:ext cx="5120640" cy="4389120"/>
          </a:xfrm>
          <a:prstGeom prst="roundRect">
            <a:avLst/>
          </a:prstGeom>
          <a:solidFill>
            <a:srgbClr val="EEEAE2"/>
          </a:solidFill>
          <a:ln w="25400">
            <a:solidFill>
              <a:srgbClr val="0D948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28600" tIns="182880" rIns="228600" bIns="182880" rtlCol="0" anchor="ctr"/>
          <a:lstStyle/>
          <a:p>
            <a:pPr algn="ctr">
              <a:spcAft>
                <a:spcPts val="800"/>
              </a:spcAft>
              <a:defRPr sz="2200" b="1">
                <a:solidFill>
                  <a:srgbClr val="0D9488"/>
                </a:solidFill>
                <a:latin typeface="Georgia"/>
              </a:defRPr>
            </a:pPr>
            <a:r>
              <a:rPr dirty="0"/>
              <a:t>De-sanitization of </a:t>
            </a:r>
            <a:r>
              <a:rPr lang="it-IT" dirty="0"/>
              <a:t>c</a:t>
            </a:r>
            <a:r>
              <a:rPr dirty="0"/>
              <a:t>are </a:t>
            </a:r>
            <a:r>
              <a:rPr lang="it-IT" dirty="0"/>
              <a:t>e</a:t>
            </a:r>
            <a:r>
              <a:rPr dirty="0" err="1"/>
              <a:t>nvironments</a:t>
            </a:r>
            <a:endParaRPr dirty="0"/>
          </a:p>
          <a:p>
            <a:pPr algn="ctr">
              <a:spcAft>
                <a:spcPts val="600"/>
              </a:spcAft>
              <a:defRPr sz="1800">
                <a:solidFill>
                  <a:srgbClr val="1E293B"/>
                </a:solidFill>
                <a:latin typeface="Verdana"/>
              </a:defRPr>
            </a:pPr>
            <a:r>
              <a:rPr dirty="0"/>
              <a:t>"Moving out of the clinic into a museum or library instantly changes the power dynamics. Participants stop feeling like patients under medical scrutiny."</a:t>
            </a:r>
          </a:p>
          <a:p>
            <a:br>
              <a:rPr dirty="0"/>
            </a:br>
            <a:r>
              <a:rPr dirty="0">
                <a:solidFill>
                  <a:schemeClr val="tx1"/>
                </a:solidFill>
              </a:rPr>
              <a:t>— Expert Interview, Qualitative Panel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339535" y="1737360"/>
            <a:ext cx="5120640" cy="4389120"/>
          </a:xfrm>
          <a:prstGeom prst="roundRect">
            <a:avLst/>
          </a:prstGeom>
          <a:solidFill>
            <a:srgbClr val="EEEAE2"/>
          </a:solidFill>
          <a:ln w="25400">
            <a:solidFill>
              <a:srgbClr val="1E293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28600" tIns="182880" rIns="228600" bIns="182880" rtlCol="0" anchor="ctr"/>
          <a:lstStyle/>
          <a:p>
            <a:pPr algn="ctr">
              <a:spcAft>
                <a:spcPts val="800"/>
              </a:spcAft>
              <a:defRPr sz="2200" b="1">
                <a:solidFill>
                  <a:srgbClr val="1E293B"/>
                </a:solidFill>
                <a:latin typeface="Georgia"/>
              </a:defRPr>
            </a:pPr>
            <a:r>
              <a:rPr dirty="0"/>
              <a:t>Preserving </a:t>
            </a:r>
            <a:r>
              <a:rPr lang="it-IT" dirty="0"/>
              <a:t>h</a:t>
            </a:r>
            <a:r>
              <a:rPr dirty="0" err="1"/>
              <a:t>uman</a:t>
            </a:r>
            <a:r>
              <a:rPr dirty="0"/>
              <a:t> </a:t>
            </a:r>
            <a:r>
              <a:rPr lang="it-IT" dirty="0"/>
              <a:t>d</a:t>
            </a:r>
            <a:r>
              <a:rPr dirty="0" err="1"/>
              <a:t>ignity</a:t>
            </a:r>
            <a:endParaRPr dirty="0"/>
          </a:p>
          <a:p>
            <a:pPr algn="ctr">
              <a:spcAft>
                <a:spcPts val="600"/>
              </a:spcAft>
              <a:defRPr sz="1800">
                <a:solidFill>
                  <a:srgbClr val="1E293B"/>
                </a:solidFill>
                <a:latin typeface="Verdana"/>
              </a:defRPr>
            </a:pPr>
            <a:r>
              <a:rPr dirty="0"/>
              <a:t>• Beauty and aesthetics act as active therapeutic ingredients.</a:t>
            </a:r>
          </a:p>
          <a:p>
            <a:pPr algn="ctr">
              <a:spcAft>
                <a:spcPts val="600"/>
              </a:spcAft>
              <a:defRPr sz="1800">
                <a:solidFill>
                  <a:srgbClr val="1E293B"/>
                </a:solidFill>
                <a:latin typeface="Verdana"/>
              </a:defRPr>
            </a:pPr>
            <a:r>
              <a:rPr dirty="0"/>
              <a:t>• Welcoming environments foster emotional openness.</a:t>
            </a:r>
          </a:p>
          <a:p>
            <a:pPr algn="ctr">
              <a:spcAft>
                <a:spcPts val="600"/>
              </a:spcAft>
              <a:defRPr sz="1800">
                <a:solidFill>
                  <a:srgbClr val="1E293B"/>
                </a:solidFill>
                <a:latin typeface="Verdana"/>
              </a:defRPr>
            </a:pPr>
            <a:r>
              <a:rPr dirty="0"/>
              <a:t>• Reduces stigma associated with psychiatric or social care labels.</a:t>
            </a:r>
          </a:p>
        </p:txBody>
      </p:sp>
      <p:pic>
        <p:nvPicPr>
          <p:cNvPr id="7" name="Immagine 6">
            <a:extLst>
              <a:ext uri="{FF2B5EF4-FFF2-40B4-BE49-F238E27FC236}">
                <a16:creationId xmlns:a16="http://schemas.microsoft.com/office/drawing/2014/main" id="{7A50F398-E336-8ED3-0694-9276A0507C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95559" y="27869"/>
            <a:ext cx="1889807" cy="749371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731520" y="365760"/>
            <a:ext cx="3474720" cy="347472"/>
          </a:xfrm>
          <a:prstGeom prst="roundRect">
            <a:avLst/>
          </a:prstGeom>
          <a:solidFill>
            <a:srgbClr val="0D948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>
              <a:defRPr sz="1200" b="1">
                <a:solidFill>
                  <a:srgbClr val="FFFFFF"/>
                </a:solidFill>
                <a:latin typeface="Verdana"/>
              </a:defRPr>
            </a:pPr>
            <a:r>
              <a:t>QUALITATIVE INSIGHTS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777240"/>
            <a:ext cx="10728655" cy="7315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defRPr sz="2800" b="1">
                <a:solidFill>
                  <a:srgbClr val="1E293B"/>
                </a:solidFill>
                <a:latin typeface="Georgia"/>
              </a:defRPr>
            </a:pPr>
            <a:r>
              <a:t>Qualitative evidence: identity transformation and agency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731520" y="1737360"/>
            <a:ext cx="5120640" cy="4389120"/>
          </a:xfrm>
          <a:prstGeom prst="roundRect">
            <a:avLst/>
          </a:prstGeom>
          <a:solidFill>
            <a:srgbClr val="EEEAE2"/>
          </a:solidFill>
          <a:ln w="25400">
            <a:solidFill>
              <a:srgbClr val="E11D4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28600" tIns="182880" rIns="228600" bIns="182880" rtlCol="0" anchor="ctr"/>
          <a:lstStyle/>
          <a:p>
            <a:pPr algn="ctr">
              <a:spcAft>
                <a:spcPts val="800"/>
              </a:spcAft>
              <a:defRPr sz="2200" b="1">
                <a:solidFill>
                  <a:srgbClr val="E11D48"/>
                </a:solidFill>
                <a:latin typeface="Georgia"/>
              </a:defRPr>
            </a:pPr>
            <a:r>
              <a:rPr dirty="0"/>
              <a:t>From </a:t>
            </a:r>
            <a:r>
              <a:rPr lang="it-IT" dirty="0"/>
              <a:t>p</a:t>
            </a:r>
            <a:r>
              <a:rPr dirty="0" err="1"/>
              <a:t>assive</a:t>
            </a:r>
            <a:r>
              <a:rPr dirty="0"/>
              <a:t> </a:t>
            </a:r>
            <a:r>
              <a:rPr lang="it-IT" dirty="0"/>
              <a:t>p</a:t>
            </a:r>
            <a:r>
              <a:rPr dirty="0" err="1"/>
              <a:t>atient</a:t>
            </a:r>
            <a:r>
              <a:rPr dirty="0"/>
              <a:t> to </a:t>
            </a:r>
            <a:r>
              <a:rPr lang="it-IT" dirty="0"/>
              <a:t>a</a:t>
            </a:r>
            <a:r>
              <a:rPr dirty="0" err="1"/>
              <a:t>ctive</a:t>
            </a:r>
            <a:r>
              <a:rPr dirty="0"/>
              <a:t> </a:t>
            </a:r>
            <a:r>
              <a:rPr lang="it-IT" dirty="0"/>
              <a:t>c</a:t>
            </a:r>
            <a:r>
              <a:rPr dirty="0" err="1"/>
              <a:t>reator</a:t>
            </a:r>
            <a:endParaRPr lang="it-IT" dirty="0"/>
          </a:p>
          <a:p>
            <a:pPr algn="ctr">
              <a:spcAft>
                <a:spcPts val="800"/>
              </a:spcAft>
              <a:defRPr sz="2200" b="1">
                <a:solidFill>
                  <a:srgbClr val="E11D48"/>
                </a:solidFill>
                <a:latin typeface="Georgia"/>
              </a:defRPr>
            </a:pPr>
            <a:endParaRPr dirty="0"/>
          </a:p>
          <a:p>
            <a:pPr algn="ctr">
              <a:spcAft>
                <a:spcPts val="600"/>
              </a:spcAft>
              <a:defRPr sz="1800">
                <a:solidFill>
                  <a:srgbClr val="1E293B"/>
                </a:solidFill>
                <a:latin typeface="Verdana"/>
              </a:defRPr>
            </a:pPr>
            <a:r>
              <a:rPr dirty="0"/>
              <a:t>"In the choir or theater workshop, I am not my diagnosis. I am a voice, a performer, a co-creator."</a:t>
            </a:r>
          </a:p>
          <a:p>
            <a:br>
              <a:rPr dirty="0"/>
            </a:br>
            <a:r>
              <a:rPr dirty="0">
                <a:solidFill>
                  <a:schemeClr val="tx1"/>
                </a:solidFill>
              </a:rPr>
              <a:t>— Focus Group Participant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339535" y="1737360"/>
            <a:ext cx="5120640" cy="4389120"/>
          </a:xfrm>
          <a:prstGeom prst="roundRect">
            <a:avLst/>
          </a:prstGeom>
          <a:solidFill>
            <a:srgbClr val="EEEAE2"/>
          </a:solidFill>
          <a:ln w="25400">
            <a:solidFill>
              <a:srgbClr val="1E293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28600" tIns="182880" rIns="228600" bIns="182880" rtlCol="0" anchor="ctr"/>
          <a:lstStyle/>
          <a:p>
            <a:pPr algn="ctr">
              <a:spcAft>
                <a:spcPts val="800"/>
              </a:spcAft>
              <a:defRPr sz="2200" b="1">
                <a:solidFill>
                  <a:srgbClr val="1E293B"/>
                </a:solidFill>
                <a:latin typeface="Georgia"/>
              </a:defRPr>
            </a:pPr>
            <a:r>
              <a:rPr dirty="0"/>
              <a:t>Mechanisms of </a:t>
            </a:r>
            <a:r>
              <a:rPr lang="it-IT" dirty="0"/>
              <a:t>c</a:t>
            </a:r>
            <a:r>
              <a:rPr dirty="0" err="1"/>
              <a:t>hange</a:t>
            </a:r>
            <a:endParaRPr lang="it-IT" dirty="0"/>
          </a:p>
          <a:p>
            <a:pPr algn="ctr">
              <a:spcAft>
                <a:spcPts val="800"/>
              </a:spcAft>
              <a:defRPr sz="2200" b="1">
                <a:solidFill>
                  <a:srgbClr val="1E293B"/>
                </a:solidFill>
                <a:latin typeface="Georgia"/>
              </a:defRPr>
            </a:pPr>
            <a:endParaRPr dirty="0"/>
          </a:p>
          <a:p>
            <a:pPr algn="ctr">
              <a:spcAft>
                <a:spcPts val="600"/>
              </a:spcAft>
              <a:defRPr sz="1800">
                <a:solidFill>
                  <a:srgbClr val="1E293B"/>
                </a:solidFill>
                <a:latin typeface="Verdana"/>
              </a:defRPr>
            </a:pPr>
            <a:r>
              <a:rPr dirty="0"/>
              <a:t>• Reactivation of personal agency and self-efficacy.</a:t>
            </a:r>
          </a:p>
          <a:p>
            <a:pPr algn="ctr">
              <a:spcAft>
                <a:spcPts val="600"/>
              </a:spcAft>
              <a:defRPr sz="1800">
                <a:solidFill>
                  <a:srgbClr val="1E293B"/>
                </a:solidFill>
                <a:latin typeface="Verdana"/>
              </a:defRPr>
            </a:pPr>
            <a:r>
              <a:rPr dirty="0"/>
              <a:t>• Emotional self-regulation through artistic expression.</a:t>
            </a:r>
          </a:p>
          <a:p>
            <a:pPr algn="ctr">
              <a:spcAft>
                <a:spcPts val="600"/>
              </a:spcAft>
              <a:defRPr sz="1800">
                <a:solidFill>
                  <a:srgbClr val="1E293B"/>
                </a:solidFill>
                <a:latin typeface="Verdana"/>
              </a:defRPr>
            </a:pPr>
            <a:r>
              <a:rPr dirty="0"/>
              <a:t>• Building lasting peer-to-peer social bonds beyond project duration.</a:t>
            </a:r>
          </a:p>
        </p:txBody>
      </p:sp>
      <p:pic>
        <p:nvPicPr>
          <p:cNvPr id="7" name="Immagine 6">
            <a:extLst>
              <a:ext uri="{FF2B5EF4-FFF2-40B4-BE49-F238E27FC236}">
                <a16:creationId xmlns:a16="http://schemas.microsoft.com/office/drawing/2014/main" id="{C74B5B11-5533-458A-692F-787A30732E7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95559" y="27869"/>
            <a:ext cx="1889807" cy="749371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731520" y="365760"/>
            <a:ext cx="3474720" cy="347472"/>
          </a:xfrm>
          <a:prstGeom prst="roundRect">
            <a:avLst/>
          </a:prstGeom>
          <a:solidFill>
            <a:srgbClr val="0D948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>
              <a:defRPr sz="1200" b="1">
                <a:solidFill>
                  <a:srgbClr val="FFFFFF"/>
                </a:solidFill>
                <a:latin typeface="Verdana"/>
              </a:defRPr>
            </a:pPr>
            <a:r>
              <a:t>OPERATIONAL BARRIERS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881390"/>
            <a:ext cx="11091672" cy="5232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defRPr sz="2800" b="1">
                <a:solidFill>
                  <a:srgbClr val="1E293B"/>
                </a:solidFill>
                <a:latin typeface="Georgia"/>
              </a:defRPr>
            </a:pPr>
            <a:r>
              <a:rPr dirty="0"/>
              <a:t>Qualitative synthesis: key barriers and critical bottlenecks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731520" y="1737360"/>
            <a:ext cx="3328416" cy="4389120"/>
          </a:xfrm>
          <a:prstGeom prst="roundRect">
            <a:avLst/>
          </a:prstGeom>
          <a:solidFill>
            <a:srgbClr val="EEEAE2"/>
          </a:solidFill>
          <a:ln w="25400">
            <a:solidFill>
              <a:srgbClr val="E11D4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28600" tIns="182880" rIns="228600" bIns="182880" rtlCol="0" anchor="ctr"/>
          <a:lstStyle/>
          <a:p>
            <a:pPr algn="ctr">
              <a:spcAft>
                <a:spcPts val="800"/>
              </a:spcAft>
              <a:defRPr sz="2200" b="1">
                <a:solidFill>
                  <a:srgbClr val="E11D48"/>
                </a:solidFill>
                <a:latin typeface="Georgia"/>
              </a:defRPr>
            </a:pPr>
            <a:r>
              <a:t>Sectoral silos</a:t>
            </a:r>
          </a:p>
          <a:p>
            <a:pPr algn="ctr">
              <a:spcAft>
                <a:spcPts val="600"/>
              </a:spcAft>
              <a:defRPr sz="1800">
                <a:solidFill>
                  <a:srgbClr val="1E293B"/>
                </a:solidFill>
                <a:latin typeface="Verdana"/>
              </a:defRPr>
            </a:pPr>
            <a:r>
              <a:t>• Administrative division between health trusts and cultural departments.</a:t>
            </a:r>
          </a:p>
          <a:p>
            <a:pPr algn="ctr">
              <a:spcAft>
                <a:spcPts val="600"/>
              </a:spcAft>
              <a:defRPr sz="1800">
                <a:solidFill>
                  <a:srgbClr val="1E293B"/>
                </a:solidFill>
                <a:latin typeface="Verdana"/>
              </a:defRPr>
            </a:pPr>
            <a:r>
              <a:t>• Lack of joint budgeting mechanisms.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4425696" y="1737360"/>
            <a:ext cx="3328416" cy="4389120"/>
          </a:xfrm>
          <a:prstGeom prst="roundRect">
            <a:avLst/>
          </a:prstGeom>
          <a:solidFill>
            <a:srgbClr val="EEEAE2"/>
          </a:solidFill>
          <a:ln w="25400">
            <a:solidFill>
              <a:srgbClr val="1E293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28600" tIns="182880" rIns="228600" bIns="182880" rtlCol="0" anchor="ctr"/>
          <a:lstStyle/>
          <a:p>
            <a:pPr algn="ctr">
              <a:spcAft>
                <a:spcPts val="800"/>
              </a:spcAft>
              <a:defRPr sz="2200" b="1">
                <a:solidFill>
                  <a:srgbClr val="1E293B"/>
                </a:solidFill>
                <a:latin typeface="Georgia"/>
              </a:defRPr>
            </a:pPr>
            <a:r>
              <a:t>GP awareness gap</a:t>
            </a:r>
          </a:p>
          <a:p>
            <a:pPr algn="ctr">
              <a:spcAft>
                <a:spcPts val="600"/>
              </a:spcAft>
              <a:defRPr sz="1800">
                <a:solidFill>
                  <a:srgbClr val="1E293B"/>
                </a:solidFill>
                <a:latin typeface="Verdana"/>
              </a:defRPr>
            </a:pPr>
            <a:r>
              <a:t>• General Practitioners often unaware of local cultural assets.</a:t>
            </a:r>
          </a:p>
          <a:p>
            <a:pPr algn="ctr">
              <a:spcAft>
                <a:spcPts val="600"/>
              </a:spcAft>
              <a:defRPr sz="1800">
                <a:solidFill>
                  <a:srgbClr val="1E293B"/>
                </a:solidFill>
                <a:latin typeface="Verdana"/>
              </a:defRPr>
            </a:pPr>
            <a:r>
              <a:t>• Need for accredited medical training modules.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8119872" y="1737360"/>
            <a:ext cx="3328416" cy="4389120"/>
          </a:xfrm>
          <a:prstGeom prst="roundRect">
            <a:avLst/>
          </a:prstGeom>
          <a:solidFill>
            <a:srgbClr val="EEEAE2"/>
          </a:solidFill>
          <a:ln w="25400">
            <a:solidFill>
              <a:srgbClr val="1E293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28600" tIns="182880" rIns="228600" bIns="182880" rtlCol="0" anchor="ctr"/>
          <a:lstStyle/>
          <a:p>
            <a:pPr algn="ctr">
              <a:spcAft>
                <a:spcPts val="800"/>
              </a:spcAft>
              <a:defRPr sz="2200" b="1">
                <a:solidFill>
                  <a:srgbClr val="1E293B"/>
                </a:solidFill>
                <a:latin typeface="Georgia"/>
              </a:defRPr>
            </a:pPr>
            <a:r>
              <a:t>Lack of standards</a:t>
            </a:r>
          </a:p>
          <a:p>
            <a:pPr algn="ctr">
              <a:spcAft>
                <a:spcPts val="600"/>
              </a:spcAft>
              <a:defRPr sz="1800">
                <a:solidFill>
                  <a:srgbClr val="1E293B"/>
                </a:solidFill>
                <a:latin typeface="Verdana"/>
              </a:defRPr>
            </a:pPr>
            <a:r>
              <a:t>• Absence of unified impact evaluation frameworks.</a:t>
            </a:r>
          </a:p>
          <a:p>
            <a:pPr algn="ctr">
              <a:spcAft>
                <a:spcPts val="600"/>
              </a:spcAft>
              <a:defRPr sz="1800">
                <a:solidFill>
                  <a:srgbClr val="1E293B"/>
                </a:solidFill>
                <a:latin typeface="Verdana"/>
              </a:defRPr>
            </a:pPr>
            <a:r>
              <a:t>• Informal status of link worker job descriptions.</a:t>
            </a:r>
          </a:p>
        </p:txBody>
      </p:sp>
      <p:pic>
        <p:nvPicPr>
          <p:cNvPr id="8" name="Immagine 7">
            <a:extLst>
              <a:ext uri="{FF2B5EF4-FFF2-40B4-BE49-F238E27FC236}">
                <a16:creationId xmlns:a16="http://schemas.microsoft.com/office/drawing/2014/main" id="{354BD05D-B9E1-16D1-50E3-EEAE823117D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95559" y="27869"/>
            <a:ext cx="1889807" cy="749371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731520" y="365760"/>
            <a:ext cx="3474720" cy="347472"/>
          </a:xfrm>
          <a:prstGeom prst="roundRect">
            <a:avLst/>
          </a:prstGeom>
          <a:solidFill>
            <a:srgbClr val="0D948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>
              <a:defRPr sz="1200" b="1">
                <a:solidFill>
                  <a:srgbClr val="FFFFFF"/>
                </a:solidFill>
                <a:latin typeface="Verdana"/>
              </a:defRPr>
            </a:pPr>
            <a:r>
              <a:t>CONCLUSIONS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881390"/>
            <a:ext cx="10728655" cy="5232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defRPr sz="2800" b="1">
                <a:solidFill>
                  <a:srgbClr val="1E293B"/>
                </a:solidFill>
                <a:latin typeface="Georgia"/>
              </a:defRPr>
            </a:pPr>
            <a:r>
              <a:rPr dirty="0"/>
              <a:t>Research conclusions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731520" y="1737360"/>
            <a:ext cx="5120640" cy="4389120"/>
          </a:xfrm>
          <a:prstGeom prst="roundRect">
            <a:avLst/>
          </a:prstGeom>
          <a:solidFill>
            <a:srgbClr val="EEEAE2"/>
          </a:solidFill>
          <a:ln w="25400">
            <a:solidFill>
              <a:srgbClr val="0D948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28600" tIns="182880" rIns="228600" bIns="182880" rtlCol="0" anchor="ctr"/>
          <a:lstStyle/>
          <a:p>
            <a:pPr algn="ctr">
              <a:spcAft>
                <a:spcPts val="800"/>
              </a:spcAft>
              <a:defRPr sz="2200" b="1">
                <a:solidFill>
                  <a:srgbClr val="0D9488"/>
                </a:solidFill>
                <a:latin typeface="Georgia"/>
              </a:defRPr>
            </a:pPr>
            <a:r>
              <a:rPr dirty="0"/>
              <a:t>Summary of </a:t>
            </a:r>
            <a:r>
              <a:rPr lang="it-IT" dirty="0"/>
              <a:t>e</a:t>
            </a:r>
            <a:r>
              <a:rPr dirty="0" err="1"/>
              <a:t>vidence</a:t>
            </a:r>
            <a:endParaRPr dirty="0"/>
          </a:p>
          <a:p>
            <a:pPr algn="ctr">
              <a:spcAft>
                <a:spcPts val="600"/>
              </a:spcAft>
              <a:defRPr sz="1800">
                <a:solidFill>
                  <a:srgbClr val="1E293B"/>
                </a:solidFill>
                <a:latin typeface="Verdana"/>
              </a:defRPr>
            </a:pPr>
            <a:r>
              <a:rPr dirty="0"/>
              <a:t>1. </a:t>
            </a:r>
            <a:r>
              <a:rPr lang="it-IT" dirty="0" err="1">
                <a:solidFill>
                  <a:srgbClr val="1E293B"/>
                </a:solidFill>
                <a:latin typeface="Verdana"/>
              </a:rPr>
              <a:t>Extensive</a:t>
            </a:r>
            <a:r>
              <a:rPr lang="it-IT" dirty="0">
                <a:solidFill>
                  <a:srgbClr val="1E293B"/>
                </a:solidFill>
                <a:latin typeface="Verdana"/>
              </a:rPr>
              <a:t> field: 918 </a:t>
            </a:r>
            <a:r>
              <a:rPr lang="it-IT" dirty="0" err="1">
                <a:solidFill>
                  <a:srgbClr val="1E293B"/>
                </a:solidFill>
                <a:latin typeface="Verdana"/>
              </a:rPr>
              <a:t>entities</a:t>
            </a:r>
            <a:r>
              <a:rPr lang="it-IT" dirty="0">
                <a:solidFill>
                  <a:srgbClr val="1E293B"/>
                </a:solidFill>
                <a:latin typeface="Verdana"/>
              </a:rPr>
              <a:t> form a </a:t>
            </a:r>
            <a:r>
              <a:rPr lang="it-IT" dirty="0" err="1">
                <a:solidFill>
                  <a:srgbClr val="1E293B"/>
                </a:solidFill>
                <a:latin typeface="Verdana"/>
              </a:rPr>
              <a:t>rich</a:t>
            </a:r>
            <a:r>
              <a:rPr lang="it-IT" dirty="0">
                <a:solidFill>
                  <a:srgbClr val="1E293B"/>
                </a:solidFill>
                <a:latin typeface="Verdana"/>
              </a:rPr>
              <a:t>, mature </a:t>
            </a:r>
            <a:r>
              <a:rPr lang="it-IT" dirty="0" err="1">
                <a:solidFill>
                  <a:srgbClr val="1E293B"/>
                </a:solidFill>
                <a:latin typeface="Verdana"/>
              </a:rPr>
              <a:t>mosaic</a:t>
            </a:r>
            <a:r>
              <a:rPr lang="it-IT" dirty="0">
                <a:solidFill>
                  <a:srgbClr val="1E293B"/>
                </a:solidFill>
                <a:latin typeface="Verdana"/>
              </a:rPr>
              <a:t> of practice — </a:t>
            </a:r>
            <a:r>
              <a:rPr lang="it-IT" dirty="0" err="1">
                <a:solidFill>
                  <a:srgbClr val="1E293B"/>
                </a:solidFill>
                <a:latin typeface="Verdana"/>
              </a:rPr>
              <a:t>still</a:t>
            </a:r>
            <a:r>
              <a:rPr lang="it-IT" dirty="0">
                <a:solidFill>
                  <a:srgbClr val="1E293B"/>
                </a:solidFill>
                <a:latin typeface="Verdana"/>
              </a:rPr>
              <a:t> </a:t>
            </a:r>
            <a:r>
              <a:rPr lang="it-IT" dirty="0" err="1">
                <a:solidFill>
                  <a:srgbClr val="1E293B"/>
                </a:solidFill>
                <a:latin typeface="Verdana"/>
              </a:rPr>
              <a:t>largely</a:t>
            </a:r>
            <a:r>
              <a:rPr lang="it-IT" dirty="0">
                <a:solidFill>
                  <a:srgbClr val="1E293B"/>
                </a:solidFill>
                <a:latin typeface="Verdana"/>
              </a:rPr>
              <a:t> </a:t>
            </a:r>
            <a:r>
              <a:rPr lang="it-IT" dirty="0" err="1">
                <a:solidFill>
                  <a:srgbClr val="1E293B"/>
                </a:solidFill>
                <a:latin typeface="Verdana"/>
              </a:rPr>
              <a:t>uncoordinated</a:t>
            </a:r>
            <a:r>
              <a:rPr dirty="0"/>
              <a:t>.</a:t>
            </a:r>
          </a:p>
          <a:p>
            <a:pPr algn="ctr">
              <a:spcAft>
                <a:spcPts val="600"/>
              </a:spcAft>
              <a:defRPr sz="1800">
                <a:solidFill>
                  <a:srgbClr val="1E293B"/>
                </a:solidFill>
                <a:latin typeface="Verdana"/>
              </a:defRPr>
            </a:pPr>
            <a:r>
              <a:rPr dirty="0"/>
              <a:t>2. Exceptional adherence: 97% completion rate proves participant engagement.</a:t>
            </a:r>
          </a:p>
          <a:p>
            <a:pPr algn="ctr">
              <a:spcAft>
                <a:spcPts val="600"/>
              </a:spcAft>
              <a:defRPr sz="1800">
                <a:solidFill>
                  <a:srgbClr val="1E293B"/>
                </a:solidFill>
                <a:latin typeface="Verdana"/>
              </a:defRPr>
            </a:pPr>
            <a:r>
              <a:rPr dirty="0"/>
              <a:t>3. Psychologist-led model: Unique Italian model rooted in mental health care.</a:t>
            </a:r>
          </a:p>
          <a:p>
            <a:pPr algn="ctr">
              <a:spcAft>
                <a:spcPts val="600"/>
              </a:spcAft>
              <a:defRPr sz="1800">
                <a:solidFill>
                  <a:srgbClr val="1E293B"/>
                </a:solidFill>
                <a:latin typeface="Verdana"/>
              </a:defRPr>
            </a:pPr>
            <a:r>
              <a:rPr dirty="0"/>
              <a:t>4. Urgent structural needs: Link worker funding and standardized evaluation.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339535" y="1737360"/>
            <a:ext cx="5120640" cy="4389120"/>
          </a:xfrm>
          <a:prstGeom prst="roundRect">
            <a:avLst/>
          </a:prstGeom>
          <a:solidFill>
            <a:srgbClr val="EEEAE2"/>
          </a:solidFill>
          <a:ln w="25400">
            <a:solidFill>
              <a:srgbClr val="1E293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28600" tIns="182880" rIns="228600" bIns="182880" rtlCol="0" anchor="ctr"/>
          <a:lstStyle/>
          <a:p>
            <a:pPr algn="ctr">
              <a:spcAft>
                <a:spcPts val="800"/>
              </a:spcAft>
              <a:defRPr sz="2200" b="1">
                <a:solidFill>
                  <a:srgbClr val="1E293B"/>
                </a:solidFill>
                <a:latin typeface="Georgia"/>
              </a:defRPr>
            </a:pPr>
            <a:r>
              <a:rPr dirty="0"/>
              <a:t>Strategic </a:t>
            </a:r>
            <a:r>
              <a:rPr lang="it-IT" dirty="0"/>
              <a:t>r</a:t>
            </a:r>
            <a:r>
              <a:rPr dirty="0" err="1"/>
              <a:t>ecommendation</a:t>
            </a:r>
            <a:endParaRPr dirty="0"/>
          </a:p>
          <a:p>
            <a:pPr algn="ctr">
              <a:spcAft>
                <a:spcPts val="600"/>
              </a:spcAft>
              <a:defRPr sz="1800">
                <a:solidFill>
                  <a:srgbClr val="1E293B"/>
                </a:solidFill>
                <a:latin typeface="Verdana"/>
              </a:defRPr>
            </a:pPr>
            <a:r>
              <a:rPr dirty="0"/>
              <a:t>"Italian cultural welfare does not need to be invented from scratch; it needs to be institutionalized, funded, and recognized as a structural pillar of public health."</a:t>
            </a:r>
          </a:p>
          <a:p>
            <a:br>
              <a:rPr dirty="0"/>
            </a:br>
            <a:r>
              <a:rPr dirty="0">
                <a:solidFill>
                  <a:schemeClr val="tx1"/>
                </a:solidFill>
              </a:rPr>
              <a:t>— Italian National Survey Report</a:t>
            </a:r>
          </a:p>
        </p:txBody>
      </p:sp>
      <p:pic>
        <p:nvPicPr>
          <p:cNvPr id="7" name="Immagine 6">
            <a:extLst>
              <a:ext uri="{FF2B5EF4-FFF2-40B4-BE49-F238E27FC236}">
                <a16:creationId xmlns:a16="http://schemas.microsoft.com/office/drawing/2014/main" id="{E2C101A8-CCB4-BD8C-C91E-0CE2AF0D141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95559" y="27869"/>
            <a:ext cx="1889807" cy="749371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731520" y="365760"/>
            <a:ext cx="3474720" cy="347472"/>
          </a:xfrm>
          <a:prstGeom prst="roundRect">
            <a:avLst/>
          </a:prstGeom>
          <a:solidFill>
            <a:srgbClr val="0D948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>
              <a:defRPr sz="1200" b="1">
                <a:solidFill>
                  <a:srgbClr val="FFFFFF"/>
                </a:solidFill>
                <a:latin typeface="Verdana"/>
              </a:defRPr>
            </a:pPr>
            <a:r>
              <a:t>BIBLIOGRAPHY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777240"/>
            <a:ext cx="10728655" cy="7315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defRPr sz="2800" b="1">
                <a:solidFill>
                  <a:srgbClr val="1E293B"/>
                </a:solidFill>
                <a:latin typeface="Georgia"/>
              </a:defRPr>
            </a:pPr>
            <a:r>
              <a:t>Bibliographical references and key sources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323089" y="1737360"/>
            <a:ext cx="5529377" cy="4389120"/>
          </a:xfrm>
          <a:prstGeom prst="roundRect">
            <a:avLst/>
          </a:prstGeom>
          <a:solidFill>
            <a:srgbClr val="EEEAE2"/>
          </a:solidFill>
          <a:ln w="25400">
            <a:solidFill>
              <a:srgbClr val="0D948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28600" tIns="182880" rIns="228600" bIns="182880" rtlCol="0" anchor="ctr"/>
          <a:lstStyle/>
          <a:p>
            <a:pPr algn="ctr">
              <a:spcAft>
                <a:spcPts val="800"/>
              </a:spcAft>
              <a:defRPr sz="2200" b="1">
                <a:solidFill>
                  <a:srgbClr val="0D9488"/>
                </a:solidFill>
                <a:latin typeface="Georgia"/>
              </a:defRPr>
            </a:pPr>
            <a:r>
              <a:rPr dirty="0"/>
              <a:t>Core </a:t>
            </a:r>
            <a:r>
              <a:rPr lang="it-IT" dirty="0"/>
              <a:t>n</a:t>
            </a:r>
            <a:r>
              <a:rPr dirty="0" err="1"/>
              <a:t>ational</a:t>
            </a:r>
            <a:r>
              <a:rPr dirty="0"/>
              <a:t> </a:t>
            </a:r>
            <a:r>
              <a:rPr lang="it-IT" dirty="0"/>
              <a:t>r</a:t>
            </a:r>
            <a:r>
              <a:rPr dirty="0" err="1"/>
              <a:t>eports</a:t>
            </a:r>
            <a:endParaRPr dirty="0"/>
          </a:p>
          <a:p>
            <a:pPr algn="just">
              <a:spcAft>
                <a:spcPts val="600"/>
              </a:spcAft>
              <a:defRPr sz="1800">
                <a:solidFill>
                  <a:srgbClr val="1E293B"/>
                </a:solidFill>
                <a:latin typeface="Verdana"/>
              </a:defRPr>
            </a:pPr>
            <a:r>
              <a:rPr dirty="0"/>
              <a:t>• CCW &amp; Fondazione Compagnia di San Paolo (2025). Primo </a:t>
            </a:r>
            <a:r>
              <a:rPr dirty="0" err="1"/>
              <a:t>Rapporto</a:t>
            </a:r>
            <a:r>
              <a:rPr dirty="0"/>
              <a:t> Nazionale </a:t>
            </a:r>
            <a:r>
              <a:rPr dirty="0" err="1"/>
              <a:t>sulla</a:t>
            </a:r>
            <a:r>
              <a:rPr dirty="0"/>
              <a:t> </a:t>
            </a:r>
            <a:r>
              <a:rPr dirty="0" err="1"/>
              <a:t>Prescrizione</a:t>
            </a:r>
            <a:r>
              <a:rPr dirty="0"/>
              <a:t> Sociale in Italia.</a:t>
            </a:r>
          </a:p>
          <a:p>
            <a:pPr algn="just">
              <a:spcAft>
                <a:spcPts val="600"/>
              </a:spcAft>
              <a:defRPr sz="1800">
                <a:solidFill>
                  <a:srgbClr val="1E293B"/>
                </a:solidFill>
                <a:latin typeface="Verdana"/>
              </a:defRPr>
            </a:pPr>
            <a:r>
              <a:rPr dirty="0">
                <a:solidFill>
                  <a:srgbClr val="1E293B"/>
                </a:solidFill>
                <a:latin typeface="Verdana"/>
              </a:rPr>
              <a:t>• </a:t>
            </a:r>
            <a:r>
              <a:rPr lang="it-IT" dirty="0" err="1">
                <a:solidFill>
                  <a:srgbClr val="1E293B"/>
                </a:solidFill>
                <a:latin typeface="Verdana"/>
              </a:rPr>
              <a:t>Italian</a:t>
            </a:r>
            <a:r>
              <a:rPr lang="it-IT" dirty="0">
                <a:solidFill>
                  <a:srgbClr val="1E293B"/>
                </a:solidFill>
                <a:latin typeface="Verdana"/>
              </a:rPr>
              <a:t> </a:t>
            </a:r>
            <a:r>
              <a:rPr lang="it-IT" dirty="0" err="1">
                <a:solidFill>
                  <a:srgbClr val="1E293B"/>
                </a:solidFill>
                <a:latin typeface="Verdana"/>
              </a:rPr>
              <a:t>Ministry</a:t>
            </a:r>
            <a:r>
              <a:rPr lang="it-IT" dirty="0">
                <a:solidFill>
                  <a:srgbClr val="1E293B"/>
                </a:solidFill>
                <a:latin typeface="Verdana"/>
              </a:rPr>
              <a:t> of Culture – </a:t>
            </a:r>
            <a:r>
              <a:rPr lang="it-IT" dirty="0" err="1">
                <a:solidFill>
                  <a:srgbClr val="1E293B"/>
                </a:solidFill>
                <a:latin typeface="Verdana"/>
              </a:rPr>
              <a:t>Ministry</a:t>
            </a:r>
            <a:r>
              <a:rPr lang="it-IT" dirty="0">
                <a:solidFill>
                  <a:srgbClr val="1E293B"/>
                </a:solidFill>
                <a:latin typeface="Verdana"/>
              </a:rPr>
              <a:t> of Health (2025). Inter-</a:t>
            </a:r>
            <a:r>
              <a:rPr lang="it-IT" dirty="0" err="1">
                <a:solidFill>
                  <a:srgbClr val="1E293B"/>
                </a:solidFill>
                <a:latin typeface="Verdana"/>
              </a:rPr>
              <a:t>institutional</a:t>
            </a:r>
            <a:r>
              <a:rPr lang="it-IT" dirty="0">
                <a:solidFill>
                  <a:srgbClr val="1E293B"/>
                </a:solidFill>
                <a:latin typeface="Verdana"/>
              </a:rPr>
              <a:t> </a:t>
            </a:r>
            <a:r>
              <a:rPr lang="it-IT" dirty="0" err="1">
                <a:solidFill>
                  <a:srgbClr val="1E293B"/>
                </a:solidFill>
                <a:latin typeface="Verdana"/>
              </a:rPr>
              <a:t>Protocol</a:t>
            </a:r>
            <a:r>
              <a:rPr lang="it-IT" dirty="0">
                <a:solidFill>
                  <a:srgbClr val="1E293B"/>
                </a:solidFill>
                <a:latin typeface="Verdana"/>
              </a:rPr>
              <a:t>, </a:t>
            </a:r>
            <a:r>
              <a:rPr lang="it-IT" dirty="0" err="1">
                <a:solidFill>
                  <a:srgbClr val="1E293B"/>
                </a:solidFill>
                <a:latin typeface="Verdana"/>
              </a:rPr>
              <a:t>Ministerial</a:t>
            </a:r>
            <a:r>
              <a:rPr lang="it-IT" dirty="0">
                <a:solidFill>
                  <a:srgbClr val="1E293B"/>
                </a:solidFill>
                <a:latin typeface="Verdana"/>
              </a:rPr>
              <a:t> Decree No. 12, 21 January 2025.</a:t>
            </a:r>
          </a:p>
          <a:p>
            <a:pPr algn="just">
              <a:spcAft>
                <a:spcPts val="600"/>
              </a:spcAft>
              <a:defRPr sz="1800">
                <a:solidFill>
                  <a:srgbClr val="1E293B"/>
                </a:solidFill>
                <a:latin typeface="Verdana"/>
              </a:defRPr>
            </a:pPr>
            <a:r>
              <a:rPr lang="it-IT" dirty="0">
                <a:solidFill>
                  <a:srgbClr val="1E293B"/>
                </a:solidFill>
                <a:latin typeface="Verdana"/>
              </a:rPr>
              <a:t>• Tuscany Region (2026). Regional </a:t>
            </a:r>
            <a:r>
              <a:rPr lang="it-IT" dirty="0" err="1">
                <a:solidFill>
                  <a:srgbClr val="1E293B"/>
                </a:solidFill>
                <a:latin typeface="Verdana"/>
              </a:rPr>
              <a:t>Resolution</a:t>
            </a:r>
            <a:r>
              <a:rPr lang="it-IT" dirty="0">
                <a:solidFill>
                  <a:srgbClr val="1E293B"/>
                </a:solidFill>
                <a:latin typeface="Verdana"/>
              </a:rPr>
              <a:t> (DGR) No. 943, 27 July 2026 — first </a:t>
            </a:r>
            <a:r>
              <a:rPr lang="it-IT" dirty="0" err="1">
                <a:solidFill>
                  <a:srgbClr val="1E293B"/>
                </a:solidFill>
                <a:latin typeface="Verdana"/>
              </a:rPr>
              <a:t>Italian</a:t>
            </a:r>
            <a:r>
              <a:rPr lang="it-IT" dirty="0">
                <a:solidFill>
                  <a:srgbClr val="1E293B"/>
                </a:solidFill>
                <a:latin typeface="Verdana"/>
              </a:rPr>
              <a:t> </a:t>
            </a:r>
            <a:r>
              <a:rPr lang="it-IT" dirty="0" err="1">
                <a:solidFill>
                  <a:srgbClr val="1E293B"/>
                </a:solidFill>
                <a:latin typeface="Verdana"/>
              </a:rPr>
              <a:t>regional</a:t>
            </a:r>
            <a:r>
              <a:rPr lang="it-IT" dirty="0">
                <a:solidFill>
                  <a:srgbClr val="1E293B"/>
                </a:solidFill>
                <a:latin typeface="Verdana"/>
              </a:rPr>
              <a:t> </a:t>
            </a:r>
            <a:r>
              <a:rPr lang="it-IT" dirty="0" err="1">
                <a:solidFill>
                  <a:srgbClr val="1E293B"/>
                </a:solidFill>
                <a:latin typeface="Verdana"/>
              </a:rPr>
              <a:t>guidelines</a:t>
            </a:r>
            <a:r>
              <a:rPr lang="it-IT" dirty="0">
                <a:solidFill>
                  <a:srgbClr val="1E293B"/>
                </a:solidFill>
                <a:latin typeface="Verdana"/>
              </a:rPr>
              <a:t> on social </a:t>
            </a:r>
            <a:r>
              <a:rPr lang="it-IT" dirty="0" err="1">
                <a:solidFill>
                  <a:srgbClr val="1E293B"/>
                </a:solidFill>
                <a:latin typeface="Verdana"/>
              </a:rPr>
              <a:t>prescribing</a:t>
            </a:r>
            <a:r>
              <a:rPr lang="it-IT" dirty="0">
                <a:solidFill>
                  <a:srgbClr val="1E293B"/>
                </a:solidFill>
                <a:latin typeface="Verdana"/>
              </a:rPr>
              <a:t>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095847" y="1737360"/>
            <a:ext cx="5635905" cy="4389120"/>
          </a:xfrm>
          <a:prstGeom prst="roundRect">
            <a:avLst/>
          </a:prstGeom>
          <a:solidFill>
            <a:srgbClr val="EEEAE2"/>
          </a:solidFill>
          <a:ln w="25400">
            <a:solidFill>
              <a:srgbClr val="1E293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28600" tIns="182880" rIns="228600" bIns="182880" rtlCol="0" anchor="ctr"/>
          <a:lstStyle/>
          <a:p>
            <a:pPr algn="ctr">
              <a:spcAft>
                <a:spcPts val="800"/>
              </a:spcAft>
              <a:defRPr sz="2200" b="1">
                <a:solidFill>
                  <a:srgbClr val="1E293B"/>
                </a:solidFill>
                <a:latin typeface="Georgia"/>
              </a:defRPr>
            </a:pPr>
            <a:r>
              <a:rPr dirty="0"/>
              <a:t>International </a:t>
            </a:r>
            <a:r>
              <a:rPr lang="it-IT" dirty="0"/>
              <a:t>f</a:t>
            </a:r>
            <a:r>
              <a:rPr dirty="0" err="1"/>
              <a:t>rameworks</a:t>
            </a:r>
            <a:endParaRPr dirty="0"/>
          </a:p>
          <a:p>
            <a:pPr algn="just">
              <a:spcAft>
                <a:spcPts val="600"/>
              </a:spcAft>
              <a:defRPr sz="1800">
                <a:solidFill>
                  <a:srgbClr val="1E293B"/>
                </a:solidFill>
                <a:latin typeface="Verdana"/>
              </a:defRPr>
            </a:pPr>
            <a:r>
              <a:rPr dirty="0"/>
              <a:t>• Fancourt D., Finn S. (2019). What is the evidence on the role of the arts in improving health and well-being? WHO Regional Office for Europe (HEN Synthesis Report 67).</a:t>
            </a:r>
          </a:p>
          <a:p>
            <a:pPr algn="just">
              <a:spcAft>
                <a:spcPts val="600"/>
              </a:spcAft>
              <a:defRPr sz="1800">
                <a:solidFill>
                  <a:srgbClr val="1E293B"/>
                </a:solidFill>
                <a:latin typeface="Verdana"/>
              </a:defRPr>
            </a:pPr>
            <a:r>
              <a:rPr dirty="0"/>
              <a:t>• </a:t>
            </a:r>
            <a:r>
              <a:rPr dirty="0" err="1"/>
              <a:t>CultureForHealth</a:t>
            </a:r>
            <a:r>
              <a:rPr dirty="0"/>
              <a:t> (2023). Compendium of </a:t>
            </a:r>
            <a:r>
              <a:rPr dirty="0" err="1"/>
              <a:t>CultureForHealth</a:t>
            </a:r>
            <a:r>
              <a:rPr dirty="0"/>
              <a:t> project findings and policy recommendations. European Union.</a:t>
            </a:r>
          </a:p>
          <a:p>
            <a:pPr algn="just">
              <a:spcAft>
                <a:spcPts val="600"/>
              </a:spcAft>
              <a:defRPr sz="1800">
                <a:solidFill>
                  <a:srgbClr val="1E293B"/>
                </a:solidFill>
                <a:latin typeface="Verdana"/>
              </a:defRPr>
            </a:pPr>
            <a:r>
              <a:rPr dirty="0"/>
              <a:t>• Dahlgren G., Whitehead M. (2021). The Main Determinants of Health. European Journal of Public Health.</a:t>
            </a:r>
          </a:p>
        </p:txBody>
      </p:sp>
      <p:pic>
        <p:nvPicPr>
          <p:cNvPr id="7" name="Immagine 6">
            <a:extLst>
              <a:ext uri="{FF2B5EF4-FFF2-40B4-BE49-F238E27FC236}">
                <a16:creationId xmlns:a16="http://schemas.microsoft.com/office/drawing/2014/main" id="{36CBAFC2-A06A-F7AE-4035-15784C95905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95559" y="27869"/>
            <a:ext cx="1889807" cy="749371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14400" y="2054264"/>
            <a:ext cx="10362895" cy="2749471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spcAft>
                <a:spcPts val="2000"/>
              </a:spcAft>
              <a:defRPr sz="3800" b="1">
                <a:solidFill>
                  <a:srgbClr val="1E293B"/>
                </a:solidFill>
                <a:latin typeface="Georgia"/>
              </a:defRPr>
            </a:pPr>
            <a:r>
              <a:rPr dirty="0"/>
              <a:t>Thank you for your attention</a:t>
            </a:r>
          </a:p>
          <a:p>
            <a:pPr algn="ctr">
              <a:spcAft>
                <a:spcPts val="2400"/>
              </a:spcAft>
              <a:defRPr sz="2200" b="1">
                <a:solidFill>
                  <a:srgbClr val="0D9488"/>
                </a:solidFill>
                <a:latin typeface="Verdana"/>
              </a:defRPr>
            </a:pPr>
            <a:r>
              <a:rPr dirty="0"/>
              <a:t>Simona Staffieri</a:t>
            </a:r>
            <a:br>
              <a:rPr dirty="0"/>
            </a:br>
            <a:r>
              <a:rPr dirty="0"/>
              <a:t>Project Manager Officer</a:t>
            </a:r>
            <a:br>
              <a:rPr dirty="0"/>
            </a:br>
            <a:r>
              <a:rPr dirty="0"/>
              <a:t>Cultural Welfare Center (CCW) • Italy</a:t>
            </a:r>
          </a:p>
          <a:p>
            <a:pPr algn="ctr">
              <a:defRPr sz="1600">
                <a:solidFill>
                  <a:srgbClr val="475569"/>
                </a:solidFill>
                <a:latin typeface="Verdana"/>
              </a:defRPr>
            </a:pPr>
            <a:r>
              <a:rPr dirty="0"/>
              <a:t>Website: www.culturalwelfare.center  |  Email: </a:t>
            </a:r>
            <a:r>
              <a:rPr dirty="0" err="1"/>
              <a:t>simona.staffieri@culturalwelfare.center</a:t>
            </a:r>
            <a:br>
              <a:rPr dirty="0"/>
            </a:br>
            <a:r>
              <a:rPr dirty="0"/>
              <a:t>Culture, Health and Social Prescribing Conference • Ljubljana 2026</a:t>
            </a:r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id="{79B00A08-BC47-F5ED-FA26-6E69203F8E7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84440" y="320039"/>
            <a:ext cx="3929920" cy="1557499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198</TotalTime>
  <Words>1753</Words>
  <Application>Microsoft Office PowerPoint</Application>
  <PresentationFormat>Widescreen</PresentationFormat>
  <Paragraphs>228</Paragraphs>
  <Slides>22</Slides>
  <Notes>22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3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22</vt:i4>
      </vt:variant>
    </vt:vector>
  </HeadingPairs>
  <TitlesOfParts>
    <vt:vector size="26" baseType="lpstr">
      <vt:lpstr>Arial</vt:lpstr>
      <vt:lpstr>Calibri</vt:lpstr>
      <vt:lpstr>Verdana</vt:lpstr>
      <vt:lpstr>Office Theme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Simona Staffieri</cp:lastModifiedBy>
  <cp:revision>14</cp:revision>
  <dcterms:created xsi:type="dcterms:W3CDTF">2013-01-27T09:14:16Z</dcterms:created>
  <dcterms:modified xsi:type="dcterms:W3CDTF">2026-09-19T22:09:08Z</dcterms:modified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5097a60d-5525-435b-8989-8eb48ac0c8cd_Enabled">
    <vt:lpwstr>true</vt:lpwstr>
  </property>
  <property fmtid="{D5CDD505-2E9C-101B-9397-08002B2CF9AE}" pid="3" name="MSIP_Label_5097a60d-5525-435b-8989-8eb48ac0c8cd_SetDate">
    <vt:lpwstr>2026-09-17T21:25:53Z</vt:lpwstr>
  </property>
  <property fmtid="{D5CDD505-2E9C-101B-9397-08002B2CF9AE}" pid="4" name="MSIP_Label_5097a60d-5525-435b-8989-8eb48ac0c8cd_Method">
    <vt:lpwstr>Standard</vt:lpwstr>
  </property>
  <property fmtid="{D5CDD505-2E9C-101B-9397-08002B2CF9AE}" pid="5" name="MSIP_Label_5097a60d-5525-435b-8989-8eb48ac0c8cd_Name">
    <vt:lpwstr>defa4170-0d19-0005-0004-bc88714345d2</vt:lpwstr>
  </property>
  <property fmtid="{D5CDD505-2E9C-101B-9397-08002B2CF9AE}" pid="6" name="MSIP_Label_5097a60d-5525-435b-8989-8eb48ac0c8cd_SiteId">
    <vt:lpwstr>3e90938b-8b27-4762-b4e8-006a8127a119</vt:lpwstr>
  </property>
  <property fmtid="{D5CDD505-2E9C-101B-9397-08002B2CF9AE}" pid="7" name="MSIP_Label_5097a60d-5525-435b-8989-8eb48ac0c8cd_ActionId">
    <vt:lpwstr>034e9045-c2d8-43e8-85cb-e6f45018a270</vt:lpwstr>
  </property>
  <property fmtid="{D5CDD505-2E9C-101B-9397-08002B2CF9AE}" pid="8" name="MSIP_Label_5097a60d-5525-435b-8989-8eb48ac0c8cd_ContentBits">
    <vt:lpwstr>0</vt:lpwstr>
  </property>
  <property fmtid="{D5CDD505-2E9C-101B-9397-08002B2CF9AE}" pid="9" name="MSIP_Label_5097a60d-5525-435b-8989-8eb48ac0c8cd_Tag">
    <vt:lpwstr>10, 3, 0, 1</vt:lpwstr>
  </property>
</Properties>
</file>